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sldIdLst>
    <p:sldId id="289" r:id="rId5"/>
    <p:sldId id="296" r:id="rId6"/>
    <p:sldId id="307" r:id="rId7"/>
    <p:sldId id="312" r:id="rId8"/>
    <p:sldId id="343" r:id="rId9"/>
    <p:sldId id="339" r:id="rId10"/>
    <p:sldId id="313" r:id="rId11"/>
    <p:sldId id="314" r:id="rId12"/>
    <p:sldId id="344" r:id="rId13"/>
    <p:sldId id="315" r:id="rId14"/>
    <p:sldId id="364" r:id="rId15"/>
    <p:sldId id="365" r:id="rId16"/>
    <p:sldId id="340" r:id="rId17"/>
    <p:sldId id="317" r:id="rId18"/>
    <p:sldId id="318" r:id="rId19"/>
    <p:sldId id="345" r:id="rId20"/>
    <p:sldId id="346" r:id="rId21"/>
    <p:sldId id="324" r:id="rId22"/>
    <p:sldId id="325" r:id="rId23"/>
    <p:sldId id="326" r:id="rId24"/>
    <p:sldId id="348" r:id="rId25"/>
    <p:sldId id="347" r:id="rId26"/>
    <p:sldId id="349" r:id="rId27"/>
    <p:sldId id="320" r:id="rId28"/>
    <p:sldId id="350" r:id="rId29"/>
    <p:sldId id="321" r:id="rId30"/>
    <p:sldId id="351" r:id="rId31"/>
    <p:sldId id="352" r:id="rId32"/>
    <p:sldId id="322" r:id="rId33"/>
    <p:sldId id="323" r:id="rId34"/>
    <p:sldId id="354" r:id="rId35"/>
    <p:sldId id="353" r:id="rId36"/>
    <p:sldId id="341" r:id="rId37"/>
    <p:sldId id="327" r:id="rId38"/>
    <p:sldId id="328" r:id="rId39"/>
    <p:sldId id="355" r:id="rId40"/>
    <p:sldId id="356" r:id="rId41"/>
    <p:sldId id="357" r:id="rId42"/>
    <p:sldId id="329" r:id="rId43"/>
    <p:sldId id="330" r:id="rId44"/>
    <p:sldId id="336" r:id="rId45"/>
    <p:sldId id="337" r:id="rId46"/>
    <p:sldId id="331" r:id="rId47"/>
    <p:sldId id="338" r:id="rId48"/>
    <p:sldId id="358" r:id="rId49"/>
    <p:sldId id="332" r:id="rId50"/>
    <p:sldId id="333" r:id="rId51"/>
    <p:sldId id="359" r:id="rId52"/>
    <p:sldId id="334" r:id="rId53"/>
    <p:sldId id="361" r:id="rId54"/>
    <p:sldId id="360" r:id="rId55"/>
    <p:sldId id="335" r:id="rId56"/>
    <p:sldId id="342" r:id="rId57"/>
    <p:sldId id="311" r:id="rId58"/>
    <p:sldId id="362" r:id="rId59"/>
    <p:sldId id="298" r:id="rId60"/>
    <p:sldId id="299" r:id="rId61"/>
    <p:sldId id="300" r:id="rId62"/>
    <p:sldId id="301" r:id="rId63"/>
    <p:sldId id="302" r:id="rId64"/>
    <p:sldId id="303" r:id="rId65"/>
    <p:sldId id="363" r:id="rId66"/>
    <p:sldId id="305" r:id="rId67"/>
    <p:sldId id="306" r:id="rId68"/>
    <p:sldId id="295"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4" userDrawn="1">
          <p15:clr>
            <a:srgbClr val="A4A3A4"/>
          </p15:clr>
        </p15:guide>
        <p15:guide id="2" pos="5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8697D"/>
    <a:srgbClr val="007B80"/>
    <a:srgbClr val="2E445C"/>
    <a:srgbClr val="F4F8F9"/>
    <a:srgbClr val="D9E0E4"/>
    <a:srgbClr val="00A0A3"/>
    <a:srgbClr val="FDFDFD"/>
    <a:srgbClr val="EBEEF0"/>
    <a:srgbClr val="310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7"/>
    <p:restoredTop sz="78758" autoAdjust="0"/>
  </p:normalViewPr>
  <p:slideViewPr>
    <p:cSldViewPr snapToGrid="0">
      <p:cViewPr varScale="1">
        <p:scale>
          <a:sx n="65" d="100"/>
          <a:sy n="65" d="100"/>
        </p:scale>
        <p:origin x="1205" y="43"/>
      </p:cViewPr>
      <p:guideLst>
        <p:guide orient="horz" pos="984"/>
        <p:guide pos="5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D7422-D46C-DC4E-8887-A1ACBBFF0BED}" type="datetimeFigureOut">
              <a:rPr lang="en-US" smtClean="0"/>
              <a:t>2/23/2023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09B7F-E93B-5E41-8803-6FBF9202B12C}" type="slidenum">
              <a:rPr lang="en-US" smtClean="0"/>
              <a:t>‹#›</a:t>
            </a:fld>
            <a:endParaRPr lang="en-US" dirty="0"/>
          </a:p>
        </p:txBody>
      </p:sp>
    </p:spTree>
    <p:extLst>
      <p:ext uri="{BB962C8B-B14F-4D97-AF65-F5344CB8AC3E}">
        <p14:creationId xmlns:p14="http://schemas.microsoft.com/office/powerpoint/2010/main" val="308167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3</a:t>
            </a:fld>
            <a:endParaRPr lang="en-US" dirty="0"/>
          </a:p>
        </p:txBody>
      </p:sp>
    </p:spTree>
    <p:extLst>
      <p:ext uri="{BB962C8B-B14F-4D97-AF65-F5344CB8AC3E}">
        <p14:creationId xmlns:p14="http://schemas.microsoft.com/office/powerpoint/2010/main" val="388824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14</a:t>
            </a:fld>
            <a:endParaRPr lang="en-US" dirty="0"/>
          </a:p>
        </p:txBody>
      </p:sp>
    </p:spTree>
    <p:extLst>
      <p:ext uri="{BB962C8B-B14F-4D97-AF65-F5344CB8AC3E}">
        <p14:creationId xmlns:p14="http://schemas.microsoft.com/office/powerpoint/2010/main" val="1612883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15</a:t>
            </a:fld>
            <a:endParaRPr lang="en-US" dirty="0"/>
          </a:p>
        </p:txBody>
      </p:sp>
    </p:spTree>
    <p:extLst>
      <p:ext uri="{BB962C8B-B14F-4D97-AF65-F5344CB8AC3E}">
        <p14:creationId xmlns:p14="http://schemas.microsoft.com/office/powerpoint/2010/main" val="1120233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16</a:t>
            </a:fld>
            <a:endParaRPr lang="en-US" dirty="0"/>
          </a:p>
        </p:txBody>
      </p:sp>
    </p:spTree>
    <p:extLst>
      <p:ext uri="{BB962C8B-B14F-4D97-AF65-F5344CB8AC3E}">
        <p14:creationId xmlns:p14="http://schemas.microsoft.com/office/powerpoint/2010/main" val="34107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17</a:t>
            </a:fld>
            <a:endParaRPr lang="en-US" dirty="0"/>
          </a:p>
        </p:txBody>
      </p:sp>
    </p:spTree>
    <p:extLst>
      <p:ext uri="{BB962C8B-B14F-4D97-AF65-F5344CB8AC3E}">
        <p14:creationId xmlns:p14="http://schemas.microsoft.com/office/powerpoint/2010/main" val="4058466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18</a:t>
            </a:fld>
            <a:endParaRPr lang="en-US" dirty="0"/>
          </a:p>
        </p:txBody>
      </p:sp>
    </p:spTree>
    <p:extLst>
      <p:ext uri="{BB962C8B-B14F-4D97-AF65-F5344CB8AC3E}">
        <p14:creationId xmlns:p14="http://schemas.microsoft.com/office/powerpoint/2010/main" val="480400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19</a:t>
            </a:fld>
            <a:endParaRPr lang="en-US" dirty="0"/>
          </a:p>
        </p:txBody>
      </p:sp>
    </p:spTree>
    <p:extLst>
      <p:ext uri="{BB962C8B-B14F-4D97-AF65-F5344CB8AC3E}">
        <p14:creationId xmlns:p14="http://schemas.microsoft.com/office/powerpoint/2010/main" val="2214724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20</a:t>
            </a:fld>
            <a:endParaRPr lang="en-US" dirty="0"/>
          </a:p>
        </p:txBody>
      </p:sp>
    </p:spTree>
    <p:extLst>
      <p:ext uri="{BB962C8B-B14F-4D97-AF65-F5344CB8AC3E}">
        <p14:creationId xmlns:p14="http://schemas.microsoft.com/office/powerpoint/2010/main" val="69395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21</a:t>
            </a:fld>
            <a:endParaRPr lang="en-US" dirty="0"/>
          </a:p>
        </p:txBody>
      </p:sp>
    </p:spTree>
    <p:extLst>
      <p:ext uri="{BB962C8B-B14F-4D97-AF65-F5344CB8AC3E}">
        <p14:creationId xmlns:p14="http://schemas.microsoft.com/office/powerpoint/2010/main" val="2589059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22</a:t>
            </a:fld>
            <a:endParaRPr lang="en-US" dirty="0"/>
          </a:p>
        </p:txBody>
      </p:sp>
    </p:spTree>
    <p:extLst>
      <p:ext uri="{BB962C8B-B14F-4D97-AF65-F5344CB8AC3E}">
        <p14:creationId xmlns:p14="http://schemas.microsoft.com/office/powerpoint/2010/main" val="4115823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23</a:t>
            </a:fld>
            <a:endParaRPr lang="en-US" dirty="0"/>
          </a:p>
        </p:txBody>
      </p:sp>
    </p:spTree>
    <p:extLst>
      <p:ext uri="{BB962C8B-B14F-4D97-AF65-F5344CB8AC3E}">
        <p14:creationId xmlns:p14="http://schemas.microsoft.com/office/powerpoint/2010/main" val="3744430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4</a:t>
            </a:fld>
            <a:endParaRPr lang="en-US" dirty="0"/>
          </a:p>
        </p:txBody>
      </p:sp>
    </p:spTree>
    <p:extLst>
      <p:ext uri="{BB962C8B-B14F-4D97-AF65-F5344CB8AC3E}">
        <p14:creationId xmlns:p14="http://schemas.microsoft.com/office/powerpoint/2010/main" val="3598897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24</a:t>
            </a:fld>
            <a:endParaRPr lang="en-US" dirty="0"/>
          </a:p>
        </p:txBody>
      </p:sp>
    </p:spTree>
    <p:extLst>
      <p:ext uri="{BB962C8B-B14F-4D97-AF65-F5344CB8AC3E}">
        <p14:creationId xmlns:p14="http://schemas.microsoft.com/office/powerpoint/2010/main" val="3355528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25</a:t>
            </a:fld>
            <a:endParaRPr lang="en-US" dirty="0"/>
          </a:p>
        </p:txBody>
      </p:sp>
    </p:spTree>
    <p:extLst>
      <p:ext uri="{BB962C8B-B14F-4D97-AF65-F5344CB8AC3E}">
        <p14:creationId xmlns:p14="http://schemas.microsoft.com/office/powerpoint/2010/main" val="1332655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26</a:t>
            </a:fld>
            <a:endParaRPr lang="en-US" dirty="0"/>
          </a:p>
        </p:txBody>
      </p:sp>
    </p:spTree>
    <p:extLst>
      <p:ext uri="{BB962C8B-B14F-4D97-AF65-F5344CB8AC3E}">
        <p14:creationId xmlns:p14="http://schemas.microsoft.com/office/powerpoint/2010/main" val="1757319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27</a:t>
            </a:fld>
            <a:endParaRPr lang="en-US" dirty="0"/>
          </a:p>
        </p:txBody>
      </p:sp>
    </p:spTree>
    <p:extLst>
      <p:ext uri="{BB962C8B-B14F-4D97-AF65-F5344CB8AC3E}">
        <p14:creationId xmlns:p14="http://schemas.microsoft.com/office/powerpoint/2010/main" val="2335329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28</a:t>
            </a:fld>
            <a:endParaRPr lang="en-US" dirty="0"/>
          </a:p>
        </p:txBody>
      </p:sp>
    </p:spTree>
    <p:extLst>
      <p:ext uri="{BB962C8B-B14F-4D97-AF65-F5344CB8AC3E}">
        <p14:creationId xmlns:p14="http://schemas.microsoft.com/office/powerpoint/2010/main" val="428653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29</a:t>
            </a:fld>
            <a:endParaRPr lang="en-US" dirty="0"/>
          </a:p>
        </p:txBody>
      </p:sp>
    </p:spTree>
    <p:extLst>
      <p:ext uri="{BB962C8B-B14F-4D97-AF65-F5344CB8AC3E}">
        <p14:creationId xmlns:p14="http://schemas.microsoft.com/office/powerpoint/2010/main" val="2592021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30</a:t>
            </a:fld>
            <a:endParaRPr lang="en-US" dirty="0"/>
          </a:p>
        </p:txBody>
      </p:sp>
    </p:spTree>
    <p:extLst>
      <p:ext uri="{BB962C8B-B14F-4D97-AF65-F5344CB8AC3E}">
        <p14:creationId xmlns:p14="http://schemas.microsoft.com/office/powerpoint/2010/main" val="915083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31</a:t>
            </a:fld>
            <a:endParaRPr lang="en-US" dirty="0"/>
          </a:p>
        </p:txBody>
      </p:sp>
    </p:spTree>
    <p:extLst>
      <p:ext uri="{BB962C8B-B14F-4D97-AF65-F5344CB8AC3E}">
        <p14:creationId xmlns:p14="http://schemas.microsoft.com/office/powerpoint/2010/main" val="1878856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32</a:t>
            </a:fld>
            <a:endParaRPr lang="en-US" dirty="0"/>
          </a:p>
        </p:txBody>
      </p:sp>
    </p:spTree>
    <p:extLst>
      <p:ext uri="{BB962C8B-B14F-4D97-AF65-F5344CB8AC3E}">
        <p14:creationId xmlns:p14="http://schemas.microsoft.com/office/powerpoint/2010/main" val="606566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34</a:t>
            </a:fld>
            <a:endParaRPr lang="en-US" dirty="0"/>
          </a:p>
        </p:txBody>
      </p:sp>
    </p:spTree>
    <p:extLst>
      <p:ext uri="{BB962C8B-B14F-4D97-AF65-F5344CB8AC3E}">
        <p14:creationId xmlns:p14="http://schemas.microsoft.com/office/powerpoint/2010/main" val="3898881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5</a:t>
            </a:fld>
            <a:endParaRPr lang="en-US" dirty="0"/>
          </a:p>
        </p:txBody>
      </p:sp>
    </p:spTree>
    <p:extLst>
      <p:ext uri="{BB962C8B-B14F-4D97-AF65-F5344CB8AC3E}">
        <p14:creationId xmlns:p14="http://schemas.microsoft.com/office/powerpoint/2010/main" val="4104924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35</a:t>
            </a:fld>
            <a:endParaRPr lang="en-US" dirty="0"/>
          </a:p>
        </p:txBody>
      </p:sp>
    </p:spTree>
    <p:extLst>
      <p:ext uri="{BB962C8B-B14F-4D97-AF65-F5344CB8AC3E}">
        <p14:creationId xmlns:p14="http://schemas.microsoft.com/office/powerpoint/2010/main" val="3288952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36</a:t>
            </a:fld>
            <a:endParaRPr lang="en-US" dirty="0"/>
          </a:p>
        </p:txBody>
      </p:sp>
    </p:spTree>
    <p:extLst>
      <p:ext uri="{BB962C8B-B14F-4D97-AF65-F5344CB8AC3E}">
        <p14:creationId xmlns:p14="http://schemas.microsoft.com/office/powerpoint/2010/main" val="670592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37</a:t>
            </a:fld>
            <a:endParaRPr lang="en-US" dirty="0"/>
          </a:p>
        </p:txBody>
      </p:sp>
    </p:spTree>
    <p:extLst>
      <p:ext uri="{BB962C8B-B14F-4D97-AF65-F5344CB8AC3E}">
        <p14:creationId xmlns:p14="http://schemas.microsoft.com/office/powerpoint/2010/main" val="3574579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38</a:t>
            </a:fld>
            <a:endParaRPr lang="en-US" dirty="0"/>
          </a:p>
        </p:txBody>
      </p:sp>
    </p:spTree>
    <p:extLst>
      <p:ext uri="{BB962C8B-B14F-4D97-AF65-F5344CB8AC3E}">
        <p14:creationId xmlns:p14="http://schemas.microsoft.com/office/powerpoint/2010/main" val="3511933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39</a:t>
            </a:fld>
            <a:endParaRPr lang="en-US" dirty="0"/>
          </a:p>
        </p:txBody>
      </p:sp>
    </p:spTree>
    <p:extLst>
      <p:ext uri="{BB962C8B-B14F-4D97-AF65-F5344CB8AC3E}">
        <p14:creationId xmlns:p14="http://schemas.microsoft.com/office/powerpoint/2010/main" val="3134965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40</a:t>
            </a:fld>
            <a:endParaRPr lang="en-US" dirty="0"/>
          </a:p>
        </p:txBody>
      </p:sp>
    </p:spTree>
    <p:extLst>
      <p:ext uri="{BB962C8B-B14F-4D97-AF65-F5344CB8AC3E}">
        <p14:creationId xmlns:p14="http://schemas.microsoft.com/office/powerpoint/2010/main" val="1493361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41</a:t>
            </a:fld>
            <a:endParaRPr lang="en-US" dirty="0"/>
          </a:p>
        </p:txBody>
      </p:sp>
    </p:spTree>
    <p:extLst>
      <p:ext uri="{BB962C8B-B14F-4D97-AF65-F5344CB8AC3E}">
        <p14:creationId xmlns:p14="http://schemas.microsoft.com/office/powerpoint/2010/main" val="3136171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42</a:t>
            </a:fld>
            <a:endParaRPr lang="en-US" dirty="0"/>
          </a:p>
        </p:txBody>
      </p:sp>
    </p:spTree>
    <p:extLst>
      <p:ext uri="{BB962C8B-B14F-4D97-AF65-F5344CB8AC3E}">
        <p14:creationId xmlns:p14="http://schemas.microsoft.com/office/powerpoint/2010/main" val="1454766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43</a:t>
            </a:fld>
            <a:endParaRPr lang="en-US" dirty="0"/>
          </a:p>
        </p:txBody>
      </p:sp>
    </p:spTree>
    <p:extLst>
      <p:ext uri="{BB962C8B-B14F-4D97-AF65-F5344CB8AC3E}">
        <p14:creationId xmlns:p14="http://schemas.microsoft.com/office/powerpoint/2010/main" val="925110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44</a:t>
            </a:fld>
            <a:endParaRPr lang="en-US" dirty="0"/>
          </a:p>
        </p:txBody>
      </p:sp>
    </p:spTree>
    <p:extLst>
      <p:ext uri="{BB962C8B-B14F-4D97-AF65-F5344CB8AC3E}">
        <p14:creationId xmlns:p14="http://schemas.microsoft.com/office/powerpoint/2010/main" val="2144888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7</a:t>
            </a:fld>
            <a:endParaRPr lang="en-US" dirty="0"/>
          </a:p>
        </p:txBody>
      </p:sp>
    </p:spTree>
    <p:extLst>
      <p:ext uri="{BB962C8B-B14F-4D97-AF65-F5344CB8AC3E}">
        <p14:creationId xmlns:p14="http://schemas.microsoft.com/office/powerpoint/2010/main" val="970742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45</a:t>
            </a:fld>
            <a:endParaRPr lang="en-US" dirty="0"/>
          </a:p>
        </p:txBody>
      </p:sp>
    </p:spTree>
    <p:extLst>
      <p:ext uri="{BB962C8B-B14F-4D97-AF65-F5344CB8AC3E}">
        <p14:creationId xmlns:p14="http://schemas.microsoft.com/office/powerpoint/2010/main" val="1017971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46</a:t>
            </a:fld>
            <a:endParaRPr lang="en-US" dirty="0"/>
          </a:p>
        </p:txBody>
      </p:sp>
    </p:spTree>
    <p:extLst>
      <p:ext uri="{BB962C8B-B14F-4D97-AF65-F5344CB8AC3E}">
        <p14:creationId xmlns:p14="http://schemas.microsoft.com/office/powerpoint/2010/main" val="19952058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47</a:t>
            </a:fld>
            <a:endParaRPr lang="en-US" dirty="0"/>
          </a:p>
        </p:txBody>
      </p:sp>
    </p:spTree>
    <p:extLst>
      <p:ext uri="{BB962C8B-B14F-4D97-AF65-F5344CB8AC3E}">
        <p14:creationId xmlns:p14="http://schemas.microsoft.com/office/powerpoint/2010/main" val="568324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48</a:t>
            </a:fld>
            <a:endParaRPr lang="en-US" dirty="0"/>
          </a:p>
        </p:txBody>
      </p:sp>
    </p:spTree>
    <p:extLst>
      <p:ext uri="{BB962C8B-B14F-4D97-AF65-F5344CB8AC3E}">
        <p14:creationId xmlns:p14="http://schemas.microsoft.com/office/powerpoint/2010/main" val="17647908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49</a:t>
            </a:fld>
            <a:endParaRPr lang="en-US" dirty="0"/>
          </a:p>
        </p:txBody>
      </p:sp>
    </p:spTree>
    <p:extLst>
      <p:ext uri="{BB962C8B-B14F-4D97-AF65-F5344CB8AC3E}">
        <p14:creationId xmlns:p14="http://schemas.microsoft.com/office/powerpoint/2010/main" val="1719045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50</a:t>
            </a:fld>
            <a:endParaRPr lang="en-US" dirty="0"/>
          </a:p>
        </p:txBody>
      </p:sp>
    </p:spTree>
    <p:extLst>
      <p:ext uri="{BB962C8B-B14F-4D97-AF65-F5344CB8AC3E}">
        <p14:creationId xmlns:p14="http://schemas.microsoft.com/office/powerpoint/2010/main" val="678668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51</a:t>
            </a:fld>
            <a:endParaRPr lang="en-US" dirty="0"/>
          </a:p>
        </p:txBody>
      </p:sp>
    </p:spTree>
    <p:extLst>
      <p:ext uri="{BB962C8B-B14F-4D97-AF65-F5344CB8AC3E}">
        <p14:creationId xmlns:p14="http://schemas.microsoft.com/office/powerpoint/2010/main" val="2522299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52</a:t>
            </a:fld>
            <a:endParaRPr lang="en-US" dirty="0"/>
          </a:p>
        </p:txBody>
      </p:sp>
    </p:spTree>
    <p:extLst>
      <p:ext uri="{BB962C8B-B14F-4D97-AF65-F5344CB8AC3E}">
        <p14:creationId xmlns:p14="http://schemas.microsoft.com/office/powerpoint/2010/main" val="640945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54</a:t>
            </a:fld>
            <a:endParaRPr lang="en-US" dirty="0"/>
          </a:p>
        </p:txBody>
      </p:sp>
    </p:spTree>
    <p:extLst>
      <p:ext uri="{BB962C8B-B14F-4D97-AF65-F5344CB8AC3E}">
        <p14:creationId xmlns:p14="http://schemas.microsoft.com/office/powerpoint/2010/main" val="24678105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C</a:t>
            </a:r>
          </a:p>
          <a:p>
            <a:pPr marL="171450" indent="-171450" eaLnBrk="1" hangingPunct="1">
              <a:buFont typeface="Arial" panose="020B0604020202020204" pitchFamily="34" charset="0"/>
              <a:buChar char="•"/>
            </a:pPr>
            <a:r>
              <a:rPr lang="en-US" dirty="0">
                <a:latin typeface="Times New Roman"/>
                <a:ea typeface="ＭＳ Ｐゴシック" charset="0"/>
                <a:cs typeface="Times New Roman"/>
              </a:rPr>
              <a:t>Social structure refers to the underlying regularities or patterns in how people behave and in their relationships with one another. </a:t>
            </a:r>
          </a:p>
          <a:p>
            <a:pPr marL="171450" indent="-171450" eaLnBrk="1" hangingPunct="1">
              <a:buFont typeface="Arial" panose="020B0604020202020204" pitchFamily="34" charset="0"/>
              <a:buChar char="•"/>
            </a:pPr>
            <a:r>
              <a:rPr lang="en-US" dirty="0">
                <a:latin typeface="Times New Roman"/>
                <a:ea typeface="ＭＳ Ｐゴシック" charset="0"/>
                <a:cs typeface="Times New Roman"/>
              </a:rPr>
              <a:t>Although economic recessions may affect many people, there are patterns that dictate how strongly it affects different groups of people or different areas of employment. </a:t>
            </a:r>
          </a:p>
          <a:p>
            <a:pPr marL="171450" indent="-171450" eaLnBrk="1" hangingPunct="1">
              <a:buFont typeface="Arial" panose="020B0604020202020204" pitchFamily="34" charset="0"/>
              <a:buChar char="•"/>
            </a:pPr>
            <a:r>
              <a:rPr lang="en-US" dirty="0">
                <a:latin typeface="Times New Roman"/>
                <a:ea typeface="ＭＳ Ｐゴシック" charset="0"/>
                <a:cs typeface="Times New Roman"/>
              </a:rPr>
              <a:t>These patterns may have a stronger affect on your ability to get certain jobs than individual decisions might.</a:t>
            </a:r>
          </a:p>
        </p:txBody>
      </p:sp>
      <p:sp>
        <p:nvSpPr>
          <p:cNvPr id="4" name="Slide Number Placeholder 3"/>
          <p:cNvSpPr>
            <a:spLocks noGrp="1"/>
          </p:cNvSpPr>
          <p:nvPr>
            <p:ph type="sldNum" sz="quarter" idx="5"/>
          </p:nvPr>
        </p:nvSpPr>
        <p:spPr/>
        <p:txBody>
          <a:bodyPr/>
          <a:lstStyle/>
          <a:p>
            <a:fld id="{CEC09B7F-E93B-5E41-8803-6FBF9202B12C}" type="slidenum">
              <a:rPr lang="en-US" smtClean="0"/>
              <a:t>56</a:t>
            </a:fld>
            <a:endParaRPr lang="en-US" dirty="0"/>
          </a:p>
        </p:txBody>
      </p:sp>
    </p:spTree>
    <p:extLst>
      <p:ext uri="{BB962C8B-B14F-4D97-AF65-F5344CB8AC3E}">
        <p14:creationId xmlns:p14="http://schemas.microsoft.com/office/powerpoint/2010/main" val="308210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8</a:t>
            </a:fld>
            <a:endParaRPr lang="en-US" dirty="0"/>
          </a:p>
        </p:txBody>
      </p:sp>
    </p:spTree>
    <p:extLst>
      <p:ext uri="{BB962C8B-B14F-4D97-AF65-F5344CB8AC3E}">
        <p14:creationId xmlns:p14="http://schemas.microsoft.com/office/powerpoint/2010/main" val="1483904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a:t>
            </a:r>
          </a:p>
          <a:p>
            <a:pPr marL="171450" indent="-171450" eaLnBrk="1" hangingPunct="1">
              <a:buFontTx/>
              <a:buChar char="•"/>
            </a:pPr>
            <a:r>
              <a:rPr lang="en-US" dirty="0">
                <a:latin typeface="Times New Roman"/>
                <a:ea typeface="ＭＳ Ｐゴシック" charset="0"/>
                <a:cs typeface="Times New Roman"/>
              </a:rPr>
              <a:t>Social constructions are ideas about the world that are created by man, rather than a result of pure biology or nature. </a:t>
            </a:r>
          </a:p>
          <a:p>
            <a:pPr marL="171450" indent="-171450" eaLnBrk="1" hangingPunct="1">
              <a:buFontTx/>
              <a:buChar char="•"/>
            </a:pPr>
            <a:r>
              <a:rPr lang="en-US" dirty="0">
                <a:latin typeface="Times New Roman"/>
                <a:ea typeface="ＭＳ Ｐゴシック" charset="0"/>
                <a:cs typeface="Times New Roman"/>
              </a:rPr>
              <a:t>Differences in behavior between men and women, though often seen as a result of biology, are actually created through the different expectations of men and women expressed by members of a social group.</a:t>
            </a:r>
          </a:p>
        </p:txBody>
      </p:sp>
      <p:sp>
        <p:nvSpPr>
          <p:cNvPr id="4" name="Slide Number Placeholder 3"/>
          <p:cNvSpPr>
            <a:spLocks noGrp="1"/>
          </p:cNvSpPr>
          <p:nvPr>
            <p:ph type="sldNum" sz="quarter" idx="5"/>
          </p:nvPr>
        </p:nvSpPr>
        <p:spPr/>
        <p:txBody>
          <a:bodyPr/>
          <a:lstStyle/>
          <a:p>
            <a:fld id="{CEC09B7F-E93B-5E41-8803-6FBF9202B12C}" type="slidenum">
              <a:rPr lang="en-US" smtClean="0"/>
              <a:t>57</a:t>
            </a:fld>
            <a:endParaRPr lang="en-US" dirty="0"/>
          </a:p>
        </p:txBody>
      </p:sp>
    </p:spTree>
    <p:extLst>
      <p:ext uri="{BB962C8B-B14F-4D97-AF65-F5344CB8AC3E}">
        <p14:creationId xmlns:p14="http://schemas.microsoft.com/office/powerpoint/2010/main" val="2369716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D</a:t>
            </a:r>
          </a:p>
          <a:p>
            <a:pPr marL="171450" indent="-171450" eaLnBrk="1" hangingPunct="1">
              <a:buFontTx/>
              <a:buChar char="•"/>
            </a:pPr>
            <a:r>
              <a:rPr lang="en-US" dirty="0">
                <a:latin typeface="Times New Roman"/>
                <a:ea typeface="ＭＳ Ｐゴシック" charset="0"/>
                <a:cs typeface="Times New Roman"/>
              </a:rPr>
              <a:t>A materialist conception of history, developed by Marx, understands changes in society to have origins in economic factors. </a:t>
            </a:r>
          </a:p>
          <a:p>
            <a:pPr marL="171450" indent="-171450" eaLnBrk="1" hangingPunct="1">
              <a:buFontTx/>
              <a:buChar char="•"/>
            </a:pPr>
            <a:r>
              <a:rPr lang="en-US" dirty="0">
                <a:latin typeface="Times New Roman"/>
                <a:ea typeface="ＭＳ Ｐゴシック" charset="0"/>
                <a:cs typeface="Times New Roman"/>
              </a:rPr>
              <a:t>Thus, social change is understood to originate in class struggles.</a:t>
            </a:r>
          </a:p>
        </p:txBody>
      </p:sp>
      <p:sp>
        <p:nvSpPr>
          <p:cNvPr id="4" name="Slide Number Placeholder 3"/>
          <p:cNvSpPr>
            <a:spLocks noGrp="1"/>
          </p:cNvSpPr>
          <p:nvPr>
            <p:ph type="sldNum" sz="quarter" idx="5"/>
          </p:nvPr>
        </p:nvSpPr>
        <p:spPr/>
        <p:txBody>
          <a:bodyPr/>
          <a:lstStyle/>
          <a:p>
            <a:fld id="{CEC09B7F-E93B-5E41-8803-6FBF9202B12C}" type="slidenum">
              <a:rPr lang="en-US" smtClean="0"/>
              <a:t>58</a:t>
            </a:fld>
            <a:endParaRPr lang="en-US" dirty="0"/>
          </a:p>
        </p:txBody>
      </p:sp>
    </p:spTree>
    <p:extLst>
      <p:ext uri="{BB962C8B-B14F-4D97-AF65-F5344CB8AC3E}">
        <p14:creationId xmlns:p14="http://schemas.microsoft.com/office/powerpoint/2010/main" val="31064786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a:t>
            </a:r>
          </a:p>
          <a:p>
            <a:pPr marL="171450" indent="-171450" eaLnBrk="1" hangingPunct="1">
              <a:buFontTx/>
              <a:buChar char="•"/>
            </a:pPr>
            <a:r>
              <a:rPr lang="en-US" dirty="0">
                <a:latin typeface="Times New Roman"/>
                <a:ea typeface="ＭＳ Ｐゴシック" charset="0"/>
                <a:cs typeface="Times New Roman"/>
              </a:rPr>
              <a:t>According to Weber, a bureaucracy is divided into different jobs with specific functions. </a:t>
            </a:r>
          </a:p>
          <a:p>
            <a:pPr marL="171450" indent="-171450" eaLnBrk="1" hangingPunct="1">
              <a:buFontTx/>
              <a:buChar char="•"/>
            </a:pPr>
            <a:r>
              <a:rPr lang="en-US" dirty="0">
                <a:latin typeface="Times New Roman"/>
                <a:ea typeface="ＭＳ Ｐゴシック" charset="0"/>
                <a:cs typeface="Times New Roman"/>
              </a:rPr>
              <a:t>A bureaucracy essentially functions through organic solidarity, where the variety of specified tasks come together to create a functioning whole.</a:t>
            </a:r>
          </a:p>
        </p:txBody>
      </p:sp>
      <p:sp>
        <p:nvSpPr>
          <p:cNvPr id="4" name="Slide Number Placeholder 3"/>
          <p:cNvSpPr>
            <a:spLocks noGrp="1"/>
          </p:cNvSpPr>
          <p:nvPr>
            <p:ph type="sldNum" sz="quarter" idx="5"/>
          </p:nvPr>
        </p:nvSpPr>
        <p:spPr/>
        <p:txBody>
          <a:bodyPr/>
          <a:lstStyle/>
          <a:p>
            <a:fld id="{CEC09B7F-E93B-5E41-8803-6FBF9202B12C}" type="slidenum">
              <a:rPr lang="en-US" smtClean="0"/>
              <a:t>59</a:t>
            </a:fld>
            <a:endParaRPr lang="en-US" dirty="0"/>
          </a:p>
        </p:txBody>
      </p:sp>
    </p:spTree>
    <p:extLst>
      <p:ext uri="{BB962C8B-B14F-4D97-AF65-F5344CB8AC3E}">
        <p14:creationId xmlns:p14="http://schemas.microsoft.com/office/powerpoint/2010/main" val="79680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C</a:t>
            </a:r>
          </a:p>
          <a:p>
            <a:pPr marL="171450" indent="-171450" eaLnBrk="1" hangingPunct="1">
              <a:buFontTx/>
              <a:buChar char="•"/>
            </a:pPr>
            <a:r>
              <a:rPr lang="en-US" dirty="0">
                <a:latin typeface="Times New Roman"/>
                <a:ea typeface="ＭＳ Ｐゴシック" charset="0"/>
                <a:cs typeface="Times New Roman"/>
              </a:rPr>
              <a:t>Although power may sometimes be based on violence or force, it is not the same thing. </a:t>
            </a:r>
          </a:p>
          <a:p>
            <a:pPr marL="171450" indent="-171450" eaLnBrk="1" hangingPunct="1">
              <a:buFontTx/>
              <a:buChar char="•"/>
            </a:pPr>
            <a:r>
              <a:rPr lang="en-US" dirty="0">
                <a:latin typeface="Times New Roman"/>
                <a:ea typeface="ＭＳ Ｐゴシック" charset="0"/>
                <a:cs typeface="Times New Roman"/>
              </a:rPr>
              <a:t>Power is often accompanied by ideology, which can be used to obtain consent from others or to justify certain actions taken by the powerful.</a:t>
            </a:r>
          </a:p>
        </p:txBody>
      </p:sp>
      <p:sp>
        <p:nvSpPr>
          <p:cNvPr id="4" name="Slide Number Placeholder 3"/>
          <p:cNvSpPr>
            <a:spLocks noGrp="1"/>
          </p:cNvSpPr>
          <p:nvPr>
            <p:ph type="sldNum" sz="quarter" idx="5"/>
          </p:nvPr>
        </p:nvSpPr>
        <p:spPr/>
        <p:txBody>
          <a:bodyPr/>
          <a:lstStyle/>
          <a:p>
            <a:fld id="{CEC09B7F-E93B-5E41-8803-6FBF9202B12C}" type="slidenum">
              <a:rPr lang="en-US" smtClean="0"/>
              <a:t>60</a:t>
            </a:fld>
            <a:endParaRPr lang="en-US" dirty="0"/>
          </a:p>
        </p:txBody>
      </p:sp>
    </p:spTree>
    <p:extLst>
      <p:ext uri="{BB962C8B-B14F-4D97-AF65-F5344CB8AC3E}">
        <p14:creationId xmlns:p14="http://schemas.microsoft.com/office/powerpoint/2010/main" val="42395907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a:t>
            </a:r>
          </a:p>
          <a:p>
            <a:pPr marL="171450" indent="-171450">
              <a:buFont typeface="Arial" panose="020B0604020202020204" pitchFamily="34" charset="0"/>
              <a:buChar char="•"/>
            </a:pPr>
            <a:r>
              <a:rPr lang="en-US" dirty="0">
                <a:latin typeface="Times New Roman"/>
                <a:ea typeface="ＭＳ Ｐゴシック" charset="0"/>
                <a:cs typeface="Times New Roman"/>
              </a:rPr>
              <a:t>Macrosociology examines large-scale social systems and often looks at changes and/or continuities over time. </a:t>
            </a:r>
          </a:p>
          <a:p>
            <a:pPr marL="171450" indent="-171450">
              <a:buFont typeface="Arial" panose="020B0604020202020204" pitchFamily="34" charset="0"/>
              <a:buChar char="•"/>
            </a:pPr>
            <a:r>
              <a:rPr lang="en-US" dirty="0">
                <a:latin typeface="Times New Roman"/>
                <a:ea typeface="ＭＳ Ｐゴシック" charset="0"/>
                <a:cs typeface="Times New Roman"/>
              </a:rPr>
              <a:t>Although social class and gender are the properties of individuals, they have patterned impacts on institutions and other forms of social organization.</a:t>
            </a:r>
          </a:p>
        </p:txBody>
      </p:sp>
      <p:sp>
        <p:nvSpPr>
          <p:cNvPr id="4" name="Slide Number Placeholder 3"/>
          <p:cNvSpPr>
            <a:spLocks noGrp="1"/>
          </p:cNvSpPr>
          <p:nvPr>
            <p:ph type="sldNum" sz="quarter" idx="5"/>
          </p:nvPr>
        </p:nvSpPr>
        <p:spPr/>
        <p:txBody>
          <a:bodyPr/>
          <a:lstStyle/>
          <a:p>
            <a:fld id="{CEC09B7F-E93B-5E41-8803-6FBF9202B12C}" type="slidenum">
              <a:rPr lang="en-US" smtClean="0"/>
              <a:t>61</a:t>
            </a:fld>
            <a:endParaRPr lang="en-US" dirty="0"/>
          </a:p>
        </p:txBody>
      </p:sp>
    </p:spTree>
    <p:extLst>
      <p:ext uri="{BB962C8B-B14F-4D97-AF65-F5344CB8AC3E}">
        <p14:creationId xmlns:p14="http://schemas.microsoft.com/office/powerpoint/2010/main" val="37515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65</a:t>
            </a:fld>
            <a:endParaRPr lang="en-US" dirty="0"/>
          </a:p>
        </p:txBody>
      </p:sp>
    </p:spTree>
    <p:extLst>
      <p:ext uri="{BB962C8B-B14F-4D97-AF65-F5344CB8AC3E}">
        <p14:creationId xmlns:p14="http://schemas.microsoft.com/office/powerpoint/2010/main" val="156062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9</a:t>
            </a:fld>
            <a:endParaRPr lang="en-US" dirty="0"/>
          </a:p>
        </p:txBody>
      </p:sp>
    </p:spTree>
    <p:extLst>
      <p:ext uri="{BB962C8B-B14F-4D97-AF65-F5344CB8AC3E}">
        <p14:creationId xmlns:p14="http://schemas.microsoft.com/office/powerpoint/2010/main" val="2005388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10</a:t>
            </a:fld>
            <a:endParaRPr lang="en-US" dirty="0"/>
          </a:p>
        </p:txBody>
      </p:sp>
    </p:spTree>
    <p:extLst>
      <p:ext uri="{BB962C8B-B14F-4D97-AF65-F5344CB8AC3E}">
        <p14:creationId xmlns:p14="http://schemas.microsoft.com/office/powerpoint/2010/main" val="3191144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11</a:t>
            </a:fld>
            <a:endParaRPr lang="en-US" dirty="0"/>
          </a:p>
        </p:txBody>
      </p:sp>
    </p:spTree>
    <p:extLst>
      <p:ext uri="{BB962C8B-B14F-4D97-AF65-F5344CB8AC3E}">
        <p14:creationId xmlns:p14="http://schemas.microsoft.com/office/powerpoint/2010/main" val="1455653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C09B7F-E93B-5E41-8803-6FBF9202B12C}" type="slidenum">
              <a:rPr lang="en-US" smtClean="0"/>
              <a:t>12</a:t>
            </a:fld>
            <a:endParaRPr lang="en-US" dirty="0"/>
          </a:p>
        </p:txBody>
      </p:sp>
    </p:spTree>
    <p:extLst>
      <p:ext uri="{BB962C8B-B14F-4D97-AF65-F5344CB8AC3E}">
        <p14:creationId xmlns:p14="http://schemas.microsoft.com/office/powerpoint/2010/main" val="2706626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0" y="1307617"/>
            <a:ext cx="5257800" cy="1376590"/>
          </a:xfrm>
        </p:spPr>
        <p:txBody>
          <a:bodyPr anchor="b">
            <a:normAutofit/>
          </a:bodyPr>
          <a:lstStyle>
            <a:lvl1pPr algn="l">
              <a:defRPr sz="3200" b="1" i="0" baseline="0">
                <a:ln>
                  <a:noFill/>
                </a:ln>
                <a:solidFill>
                  <a:srgbClr val="2E445C"/>
                </a:solidFill>
                <a:latin typeface="+mn-lt"/>
                <a:ea typeface="Source Sans Pro Semibold" charset="0"/>
                <a:cs typeface="Source Sans Pro Semibold" charset="0"/>
              </a:defRPr>
            </a:lvl1pPr>
          </a:lstStyle>
          <a:p>
            <a:r>
              <a:rPr lang="en-US" dirty="0"/>
              <a:t>Enter Book Title</a:t>
            </a:r>
          </a:p>
        </p:txBody>
      </p:sp>
      <p:sp>
        <p:nvSpPr>
          <p:cNvPr id="3" name="Subtitle 2"/>
          <p:cNvSpPr>
            <a:spLocks noGrp="1"/>
          </p:cNvSpPr>
          <p:nvPr>
            <p:ph type="subTitle" idx="1" hasCustomPrompt="1"/>
          </p:nvPr>
        </p:nvSpPr>
        <p:spPr>
          <a:xfrm>
            <a:off x="6096000" y="3208081"/>
            <a:ext cx="5257800" cy="969962"/>
          </a:xfrm>
        </p:spPr>
        <p:txBody>
          <a:bodyPr>
            <a:normAutofit/>
          </a:bodyPr>
          <a:lstStyle>
            <a:lvl1pPr marL="0" indent="0" algn="l">
              <a:buNone/>
              <a:defRPr sz="3200" b="1" i="0">
                <a:solidFill>
                  <a:srgbClr val="007B80"/>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Author Names</a:t>
            </a:r>
          </a:p>
        </p:txBody>
      </p:sp>
      <p:sp>
        <p:nvSpPr>
          <p:cNvPr id="14" name="Picture Placeholder 3"/>
          <p:cNvSpPr>
            <a:spLocks noGrp="1"/>
          </p:cNvSpPr>
          <p:nvPr>
            <p:ph type="pic" sz="quarter" idx="13" hasCustomPrompt="1"/>
          </p:nvPr>
        </p:nvSpPr>
        <p:spPr>
          <a:xfrm>
            <a:off x="0" y="0"/>
            <a:ext cx="5638800" cy="6858000"/>
          </a:xfrm>
        </p:spPr>
        <p:txBody>
          <a:bodyPr/>
          <a:lstStyle>
            <a:lvl1pPr>
              <a:defRPr/>
            </a:lvl1pPr>
          </a:lstStyle>
          <a:p>
            <a:r>
              <a:rPr lang="en-US" dirty="0"/>
              <a:t>Click the icon to add Book Art</a:t>
            </a:r>
          </a:p>
        </p:txBody>
      </p:sp>
      <p:cxnSp>
        <p:nvCxnSpPr>
          <p:cNvPr id="8" name="Straight Connector 7"/>
          <p:cNvCxnSpPr/>
          <p:nvPr userDrawn="1"/>
        </p:nvCxnSpPr>
        <p:spPr>
          <a:xfrm>
            <a:off x="6096000" y="2933092"/>
            <a:ext cx="5257800" cy="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8EF29A43-1E79-1F42-8C2E-A3D891699B56}"/>
              </a:ext>
            </a:extLst>
          </p:cNvPr>
          <p:cNvSpPr>
            <a:spLocks noGrp="1"/>
          </p:cNvSpPr>
          <p:nvPr>
            <p:ph type="dt" sz="half" idx="14"/>
          </p:nvPr>
        </p:nvSpPr>
        <p:spPr/>
        <p:txBody>
          <a:bodyPr/>
          <a:lstStyle>
            <a:lvl1pPr>
              <a:defRPr sz="1500">
                <a:solidFill>
                  <a:schemeClr val="tx1"/>
                </a:solidFill>
              </a:defRPr>
            </a:lvl1pPr>
          </a:lstStyle>
          <a:p>
            <a:fld id="{2EDA089A-53A7-3F43-88BD-596888B644C3}" type="datetimeFigureOut">
              <a:rPr lang="en-US" smtClean="0"/>
              <a:pPr/>
              <a:t>2/23/2023</a:t>
            </a:fld>
            <a:endParaRPr lang="en-US" dirty="0"/>
          </a:p>
        </p:txBody>
      </p:sp>
      <p:sp>
        <p:nvSpPr>
          <p:cNvPr id="5" name="Footer Placeholder 4">
            <a:extLst>
              <a:ext uri="{FF2B5EF4-FFF2-40B4-BE49-F238E27FC236}">
                <a16:creationId xmlns:a16="http://schemas.microsoft.com/office/drawing/2014/main" id="{343A52BE-BCFB-3346-858E-ADE541502D66}"/>
              </a:ext>
            </a:extLst>
          </p:cNvPr>
          <p:cNvSpPr>
            <a:spLocks noGrp="1"/>
          </p:cNvSpPr>
          <p:nvPr>
            <p:ph type="ftr" sz="quarter" idx="15"/>
          </p:nvPr>
        </p:nvSpPr>
        <p:spPr/>
        <p:txBody>
          <a:bodyPr/>
          <a:lstStyle>
            <a:lvl1pPr>
              <a:defRPr sz="15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419AC99-D9B8-5B46-9E8F-D988CA82BB2F}"/>
              </a:ext>
            </a:extLst>
          </p:cNvPr>
          <p:cNvSpPr>
            <a:spLocks noGrp="1"/>
          </p:cNvSpPr>
          <p:nvPr>
            <p:ph type="sldNum" sz="quarter" idx="16"/>
          </p:nvPr>
        </p:nvSpPr>
        <p:spPr/>
        <p:txBody>
          <a:bodyPr/>
          <a:lstStyle>
            <a:lvl1pPr>
              <a:defRPr sz="1500">
                <a:solidFill>
                  <a:schemeClr val="tx1"/>
                </a:solidFill>
              </a:defRPr>
            </a:lvl1pPr>
          </a:lstStyle>
          <a:p>
            <a:fld id="{8B4A9805-B67D-5D4A-85DC-C8E27BA9210B}" type="slidenum">
              <a:rPr lang="en-US" smtClean="0"/>
              <a:pPr/>
              <a:t>‹#›</a:t>
            </a:fld>
            <a:endParaRPr lang="en-US" dirty="0"/>
          </a:p>
        </p:txBody>
      </p:sp>
      <p:pic>
        <p:nvPicPr>
          <p:cNvPr id="9" name="Picture 8" descr="A tree with a mountain in the background&#10;&#10;Description generated with high confidence">
            <a:extLst>
              <a:ext uri="{FF2B5EF4-FFF2-40B4-BE49-F238E27FC236}">
                <a16:creationId xmlns:a16="http://schemas.microsoft.com/office/drawing/2014/main" id="{EE68990E-76A4-CE41-B554-5AC9C4F94F75}"/>
              </a:ext>
            </a:extLst>
          </p:cNvPr>
          <p:cNvPicPr>
            <a:picLocks noChangeAspect="1"/>
          </p:cNvPicPr>
          <p:nvPr userDrawn="1"/>
        </p:nvPicPr>
        <p:blipFill>
          <a:blip r:embed="rId2"/>
          <a:stretch>
            <a:fillRect/>
          </a:stretch>
        </p:blipFill>
        <p:spPr>
          <a:xfrm>
            <a:off x="11049640" y="244935"/>
            <a:ext cx="914300" cy="292110"/>
          </a:xfrm>
          <a:prstGeom prst="rect">
            <a:avLst/>
          </a:prstGeom>
        </p:spPr>
      </p:pic>
    </p:spTree>
    <p:extLst>
      <p:ext uri="{BB962C8B-B14F-4D97-AF65-F5344CB8AC3E}">
        <p14:creationId xmlns:p14="http://schemas.microsoft.com/office/powerpoint/2010/main" val="1429446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ccessible Inline Equations">
    <p:bg>
      <p:bgPr>
        <a:solidFill>
          <a:srgbClr val="FFFFFF"/>
        </a:solidFill>
        <a:effectLst/>
      </p:bgPr>
    </p:bg>
    <p:spTree>
      <p:nvGrpSpPr>
        <p:cNvPr id="1" name=""/>
        <p:cNvGrpSpPr/>
        <p:nvPr/>
      </p:nvGrpSpPr>
      <p:grpSpPr>
        <a:xfrm>
          <a:off x="0" y="0"/>
          <a:ext cx="0" cy="0"/>
          <a:chOff x="0" y="0"/>
          <a:chExt cx="0" cy="0"/>
        </a:xfrm>
      </p:grpSpPr>
      <p:sp>
        <p:nvSpPr>
          <p:cNvPr id="12" name="Title 1"/>
          <p:cNvSpPr>
            <a:spLocks noGrp="1"/>
          </p:cNvSpPr>
          <p:nvPr>
            <p:ph type="title"/>
          </p:nvPr>
        </p:nvSpPr>
        <p:spPr>
          <a:xfrm>
            <a:off x="838200" y="660633"/>
            <a:ext cx="10515600" cy="624689"/>
          </a:xfrm>
        </p:spPr>
        <p:txBody>
          <a:bodyPr>
            <a:normAutofit/>
          </a:bodyPr>
          <a:lstStyle>
            <a:lvl1pPr>
              <a:defRPr sz="3200">
                <a:solidFill>
                  <a:srgbClr val="007B80"/>
                </a:solidFill>
              </a:defRPr>
            </a:lvl1pPr>
          </a:lstStyle>
          <a:p>
            <a:r>
              <a:rPr lang="en-US"/>
              <a:t>Click to edit Master title style</a:t>
            </a:r>
          </a:p>
        </p:txBody>
      </p:sp>
      <p:sp>
        <p:nvSpPr>
          <p:cNvPr id="19" name="Content Placeholder 1">
            <a:extLst>
              <a:ext uri="{FF2B5EF4-FFF2-40B4-BE49-F238E27FC236}">
                <a16:creationId xmlns:a16="http://schemas.microsoft.com/office/drawing/2014/main" id="{02396F16-A1A2-3D48-A658-9450CA7994B6}"/>
              </a:ext>
            </a:extLst>
          </p:cNvPr>
          <p:cNvSpPr>
            <a:spLocks noGrp="1"/>
          </p:cNvSpPr>
          <p:nvPr>
            <p:ph sz="quarter" idx="18" hasCustomPrompt="1"/>
          </p:nvPr>
        </p:nvSpPr>
        <p:spPr>
          <a:xfrm>
            <a:off x="838199" y="1455738"/>
            <a:ext cx="10525125" cy="599204"/>
          </a:xfrm>
        </p:spPr>
        <p:txBody>
          <a:bodyPr>
            <a:normAutofit/>
          </a:bodyPr>
          <a:lstStyle>
            <a:lvl1pPr>
              <a:defRPr sz="2400"/>
            </a:lvl1pPr>
            <a:lvl2pPr marL="457200" indent="0">
              <a:buNone/>
              <a:defRPr/>
            </a:lvl2pPr>
          </a:lstStyle>
          <a:p>
            <a:pPr lvl="0"/>
            <a:r>
              <a:rPr lang="en-US" sz="2400" dirty="0"/>
              <a:t>This is the first placeholder. I will create an equation here: </a:t>
            </a:r>
            <a:endParaRPr lang="en-US" dirty="0"/>
          </a:p>
        </p:txBody>
      </p:sp>
      <p:sp>
        <p:nvSpPr>
          <p:cNvPr id="22" name="Content Placeholder 2">
            <a:extLst>
              <a:ext uri="{FF2B5EF4-FFF2-40B4-BE49-F238E27FC236}">
                <a16:creationId xmlns:a16="http://schemas.microsoft.com/office/drawing/2014/main" id="{230DF612-BCBF-B44D-9FA4-F317AB91893F}"/>
              </a:ext>
            </a:extLst>
          </p:cNvPr>
          <p:cNvSpPr>
            <a:spLocks noGrp="1"/>
          </p:cNvSpPr>
          <p:nvPr>
            <p:ph sz="quarter" idx="17" hasCustomPrompt="1"/>
          </p:nvPr>
        </p:nvSpPr>
        <p:spPr>
          <a:xfrm>
            <a:off x="838199" y="2703513"/>
            <a:ext cx="10525125" cy="984250"/>
          </a:xfrm>
        </p:spPr>
        <p:txBody>
          <a:bodyPr/>
          <a:lstStyle>
            <a:lvl1pPr>
              <a:defRPr sz="2400"/>
            </a:lvl1pPr>
            <a:lvl3pPr marL="914400" indent="0">
              <a:buNone/>
              <a:defRPr/>
            </a:lvl3pPr>
            <a:lvl4pPr marL="1371600" indent="0">
              <a:buNone/>
              <a:defRPr/>
            </a:lvl4pPr>
            <a:lvl5pPr marL="1828800" indent="0">
              <a:buNone/>
              <a:defRPr/>
            </a:lvl5pPr>
          </a:lstStyle>
          <a:p>
            <a:pPr lvl="0"/>
            <a:r>
              <a:rPr lang="en-US" dirty="0"/>
              <a:t>This placeholder follows the equation. Equations must be displayed separately from text. Placeholder can be sized and repositioned to appear inline/close to equation.</a:t>
            </a:r>
          </a:p>
        </p:txBody>
      </p:sp>
      <p:sp>
        <p:nvSpPr>
          <p:cNvPr id="24" name="Content Placeholder 3">
            <a:extLst>
              <a:ext uri="{FF2B5EF4-FFF2-40B4-BE49-F238E27FC236}">
                <a16:creationId xmlns:a16="http://schemas.microsoft.com/office/drawing/2014/main" id="{9EC10924-71DE-FB49-89FF-EE6CCB140107}"/>
              </a:ext>
            </a:extLst>
          </p:cNvPr>
          <p:cNvSpPr>
            <a:spLocks noGrp="1"/>
          </p:cNvSpPr>
          <p:nvPr>
            <p:ph sz="quarter" idx="19" hasCustomPrompt="1"/>
          </p:nvPr>
        </p:nvSpPr>
        <p:spPr>
          <a:xfrm>
            <a:off x="813898" y="4243189"/>
            <a:ext cx="10539902" cy="1135056"/>
          </a:xfrm>
        </p:spPr>
        <p:txBody>
          <a:bodyPr>
            <a:normAutofit/>
          </a:bodyPr>
          <a:lstStyle>
            <a:lvl1pPr>
              <a:defRPr sz="2400"/>
            </a:lvl1pPr>
            <a:lvl2pPr marL="457200" indent="0">
              <a:buNone/>
              <a:defRPr/>
            </a:lvl2pPr>
          </a:lstStyle>
          <a:p>
            <a:pPr lvl="0"/>
            <a:r>
              <a:rPr lang="en-US" sz="2400" dirty="0"/>
              <a:t>This is another text placeholder. If additional placeholders must be created, enter the Slide Master and click “Insert Placeholder” within the Ribbon. DO NOT add text boxes. Check the Reading Order in the Selection Pane.</a:t>
            </a:r>
            <a:endParaRPr lang="en-US" dirty="0"/>
          </a:p>
        </p:txBody>
      </p:sp>
      <p:cxnSp>
        <p:nvCxnSpPr>
          <p:cNvPr id="6" name="Straight Connector 5"/>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7" name="Date Placeholder 2"/>
          <p:cNvSpPr>
            <a:spLocks noGrp="1"/>
          </p:cNvSpPr>
          <p:nvPr>
            <p:ph type="dt" sz="half" idx="10"/>
          </p:nvPr>
        </p:nvSpPr>
        <p:spPr>
          <a:xfrm>
            <a:off x="838200" y="6356350"/>
            <a:ext cx="2743200" cy="365125"/>
          </a:xfrm>
        </p:spPr>
        <p:txBody>
          <a:bodyPr/>
          <a:lstStyle>
            <a:lvl1pPr>
              <a:defRPr>
                <a:solidFill>
                  <a:schemeClr val="tx1"/>
                </a:solidFill>
              </a:defRPr>
            </a:lvl1pPr>
          </a:lstStyle>
          <a:p>
            <a:fld id="{2EDA089A-53A7-3F43-88BD-596888B644C3}" type="datetimeFigureOut">
              <a:rPr lang="en-US" smtClean="0"/>
              <a:pPr/>
              <a:t>2/23/2023</a:t>
            </a:fld>
            <a:endParaRPr lang="en-US" dirty="0"/>
          </a:p>
        </p:txBody>
      </p:sp>
      <p:sp>
        <p:nvSpPr>
          <p:cNvPr id="8" name="Footer Placeholder 3"/>
          <p:cNvSpPr>
            <a:spLocks noGrp="1"/>
          </p:cNvSpPr>
          <p:nvPr>
            <p:ph type="ftr" sz="quarter" idx="11"/>
          </p:nvPr>
        </p:nvSpPr>
        <p:spPr>
          <a:xfrm>
            <a:off x="4038600" y="6356350"/>
            <a:ext cx="4114800" cy="365125"/>
          </a:xfrm>
        </p:spPr>
        <p:txBody>
          <a:bodyPr/>
          <a:lstStyle>
            <a:lvl1pPr>
              <a:defRPr sz="1500">
                <a:solidFill>
                  <a:schemeClr val="tx1"/>
                </a:solidFill>
              </a:defRPr>
            </a:lvl1pPr>
          </a:lstStyle>
          <a:p>
            <a:endParaRPr lang="en-US" dirty="0"/>
          </a:p>
        </p:txBody>
      </p:sp>
      <p:sp>
        <p:nvSpPr>
          <p:cNvPr id="9" name="Slide Number Placeholder 4"/>
          <p:cNvSpPr>
            <a:spLocks noGrp="1"/>
          </p:cNvSpPr>
          <p:nvPr>
            <p:ph type="sldNum" sz="quarter" idx="12"/>
          </p:nvPr>
        </p:nvSpPr>
        <p:spPr>
          <a:xfrm>
            <a:off x="8610600" y="6356350"/>
            <a:ext cx="2743200" cy="365125"/>
          </a:xfrm>
        </p:spPr>
        <p:txBody>
          <a:bodyPr/>
          <a:lstStyle>
            <a:lvl1pPr>
              <a:defRPr sz="1500">
                <a:solidFill>
                  <a:schemeClr val="tx1"/>
                </a:solidFill>
              </a:defRPr>
            </a:lvl1pPr>
          </a:lstStyle>
          <a:p>
            <a:fld id="{8B4A9805-B67D-5D4A-85DC-C8E27BA9210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losing Credits">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solidFill>
                  <a:srgbClr val="007B80"/>
                </a:solidFill>
              </a:defRPr>
            </a:lvl1pPr>
          </a:lstStyle>
          <a:p>
            <a:r>
              <a:rPr lang="en-US" dirty="0"/>
              <a:t>Click to Add Title</a:t>
            </a:r>
          </a:p>
        </p:txBody>
      </p:sp>
      <p:sp>
        <p:nvSpPr>
          <p:cNvPr id="3" name="Content Placeholder 2"/>
          <p:cNvSpPr>
            <a:spLocks noGrp="1"/>
          </p:cNvSpPr>
          <p:nvPr>
            <p:ph idx="1"/>
          </p:nvPr>
        </p:nvSpPr>
        <p:spPr>
          <a:xfrm>
            <a:off x="838200" y="1456791"/>
            <a:ext cx="8552234" cy="4755473"/>
          </a:xfrm>
        </p:spPr>
        <p:txBody>
          <a:bodyPr/>
          <a:lstStyle>
            <a:lvl1pPr marL="0" indent="0">
              <a:buNone/>
              <a:defRPr sz="2400" b="0" i="0">
                <a:latin typeface="+mj-lt"/>
                <a:ea typeface="Cambria" charset="0"/>
                <a:cs typeface="Cambria" charset="0"/>
              </a:defRPr>
            </a:lvl1pPr>
            <a:lvl2pPr marL="571500" indent="-227013">
              <a:tabLst/>
              <a:defRPr b="0" i="0">
                <a:latin typeface="+mj-lt"/>
                <a:ea typeface="Calibri" charset="0"/>
                <a:cs typeface="Calibri" charset="0"/>
              </a:defRPr>
            </a:lvl2pPr>
            <a:lvl3pPr marL="1030288" indent="-225425">
              <a:tabLst/>
              <a:defRPr b="0">
                <a:latin typeface="+mj-lt"/>
              </a:defRPr>
            </a:lvl3pPr>
            <a:lvl4pPr marL="1490663" indent="-233363">
              <a:tabLst/>
              <a:defRPr b="0">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5" name="Straight Connector 4"/>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6" name="Date Placeholder 2"/>
          <p:cNvSpPr>
            <a:spLocks noGrp="1"/>
          </p:cNvSpPr>
          <p:nvPr>
            <p:ph type="dt" sz="half" idx="10"/>
          </p:nvPr>
        </p:nvSpPr>
        <p:spPr>
          <a:xfrm>
            <a:off x="838200" y="6356350"/>
            <a:ext cx="2743200" cy="365125"/>
          </a:xfrm>
        </p:spPr>
        <p:txBody>
          <a:bodyPr/>
          <a:lstStyle>
            <a:lvl1pPr>
              <a:defRPr sz="1500">
                <a:solidFill>
                  <a:schemeClr val="tx1"/>
                </a:solidFill>
                <a:latin typeface="Calibri" panose="020F0502020204030204" pitchFamily="34" charset="0"/>
                <a:cs typeface="Calibri" panose="020F0502020204030204" pitchFamily="34" charset="0"/>
              </a:defRPr>
            </a:lvl1pPr>
          </a:lstStyle>
          <a:p>
            <a:fld id="{2EDA089A-53A7-3F43-88BD-596888B644C3}" type="datetimeFigureOut">
              <a:rPr lang="en-US" smtClean="0"/>
              <a:pPr/>
              <a:t>2/23/2023</a:t>
            </a:fld>
            <a:endParaRPr lang="en-US" dirty="0"/>
          </a:p>
        </p:txBody>
      </p:sp>
      <p:sp>
        <p:nvSpPr>
          <p:cNvPr id="7" name="Footer Placeholder 3"/>
          <p:cNvSpPr>
            <a:spLocks noGrp="1"/>
          </p:cNvSpPr>
          <p:nvPr>
            <p:ph type="ftr" sz="quarter" idx="11"/>
          </p:nvPr>
        </p:nvSpPr>
        <p:spPr>
          <a:xfrm>
            <a:off x="4038600" y="6356350"/>
            <a:ext cx="4114800" cy="365125"/>
          </a:xfrm>
        </p:spPr>
        <p:txBody>
          <a:bodyPr/>
          <a:lstStyle>
            <a:lvl1pPr>
              <a:defRPr sz="1500">
                <a:solidFill>
                  <a:schemeClr val="tx1"/>
                </a:solidFill>
                <a:latin typeface="Calibri" panose="020F0502020204030204" pitchFamily="34" charset="0"/>
                <a:cs typeface="Calibri" panose="020F0502020204030204" pitchFamily="34" charset="0"/>
              </a:defRPr>
            </a:lvl1pPr>
          </a:lstStyle>
          <a:p>
            <a:endParaRPr lang="en-US" dirty="0"/>
          </a:p>
        </p:txBody>
      </p:sp>
      <p:sp>
        <p:nvSpPr>
          <p:cNvPr id="8" name="Slide Number Placeholder 4"/>
          <p:cNvSpPr>
            <a:spLocks noGrp="1"/>
          </p:cNvSpPr>
          <p:nvPr>
            <p:ph type="sldNum" sz="quarter" idx="12"/>
          </p:nvPr>
        </p:nvSpPr>
        <p:spPr>
          <a:xfrm>
            <a:off x="8610600" y="6356350"/>
            <a:ext cx="2743200" cy="365125"/>
          </a:xfrm>
        </p:spPr>
        <p:txBody>
          <a:bodyPr/>
          <a:lstStyle>
            <a:lvl1pPr>
              <a:defRPr sz="1500">
                <a:solidFill>
                  <a:schemeClr val="tx1"/>
                </a:solidFill>
              </a:defRPr>
            </a:lvl1pPr>
          </a:lstStyle>
          <a:p>
            <a:fld id="{8B4A9805-B67D-5D4A-85DC-C8E27BA9210B}" type="slidenum">
              <a:rPr lang="en-US" smtClean="0"/>
              <a:pPr/>
              <a:t>‹#›</a:t>
            </a:fld>
            <a:endParaRPr lang="en-US" dirty="0"/>
          </a:p>
        </p:txBody>
      </p:sp>
      <p:pic>
        <p:nvPicPr>
          <p:cNvPr id="9" name="Picture 8" descr="A tree with a mountain in the background&#10;&#10;Description generated with high confidence">
            <a:extLst>
              <a:ext uri="{FF2B5EF4-FFF2-40B4-BE49-F238E27FC236}">
                <a16:creationId xmlns:a16="http://schemas.microsoft.com/office/drawing/2014/main" id="{CFCF0B1C-4B3C-F344-8A99-16E67138CD67}"/>
              </a:ext>
            </a:extLst>
          </p:cNvPr>
          <p:cNvPicPr>
            <a:picLocks noChangeAspect="1"/>
          </p:cNvPicPr>
          <p:nvPr userDrawn="1"/>
        </p:nvPicPr>
        <p:blipFill>
          <a:blip r:embed="rId2"/>
          <a:stretch>
            <a:fillRect/>
          </a:stretch>
        </p:blipFill>
        <p:spPr>
          <a:xfrm>
            <a:off x="11049640" y="244935"/>
            <a:ext cx="914300" cy="292110"/>
          </a:xfrm>
          <a:prstGeom prst="rect">
            <a:avLst/>
          </a:prstGeom>
        </p:spPr>
      </p:pic>
    </p:spTree>
    <p:extLst>
      <p:ext uri="{BB962C8B-B14F-4D97-AF65-F5344CB8AC3E}">
        <p14:creationId xmlns:p14="http://schemas.microsoft.com/office/powerpoint/2010/main" val="810354789"/>
      </p:ext>
    </p:extLst>
  </p:cSld>
  <p:clrMapOvr>
    <a:masterClrMapping/>
  </p:clrMapOvr>
  <p:extLst>
    <p:ext uri="{DCECCB84-F9BA-43D5-87BE-67443E8EF086}">
      <p15:sldGuideLst xmlns:p15="http://schemas.microsoft.com/office/powerpoint/2012/main">
        <p15:guide id="1" orient="horz" pos="792"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solidFill>
                  <a:srgbClr val="007B80"/>
                </a:solidFill>
              </a:defRPr>
            </a:lvl1pPr>
          </a:lstStyle>
          <a:p>
            <a:r>
              <a:rPr lang="en-US" dirty="0"/>
              <a:t>Click to Add Title</a:t>
            </a:r>
          </a:p>
        </p:txBody>
      </p:sp>
      <p:sp>
        <p:nvSpPr>
          <p:cNvPr id="3" name="Content Placeholder 2"/>
          <p:cNvSpPr>
            <a:spLocks noGrp="1"/>
          </p:cNvSpPr>
          <p:nvPr>
            <p:ph idx="1"/>
          </p:nvPr>
        </p:nvSpPr>
        <p:spPr>
          <a:xfrm>
            <a:off x="838200" y="1456791"/>
            <a:ext cx="8552234" cy="4755473"/>
          </a:xfrm>
        </p:spPr>
        <p:txBody>
          <a:bodyPr/>
          <a:lstStyle>
            <a:lvl1pPr marL="0" indent="0">
              <a:buNone/>
              <a:defRPr sz="2400" b="0" i="0">
                <a:latin typeface="+mj-lt"/>
                <a:ea typeface="Cambria" charset="0"/>
                <a:cs typeface="Cambria" charset="0"/>
              </a:defRPr>
            </a:lvl1pPr>
            <a:lvl2pPr marL="571500" indent="-227013">
              <a:tabLst/>
              <a:defRPr b="0" i="0">
                <a:latin typeface="+mj-lt"/>
                <a:ea typeface="Calibri" charset="0"/>
                <a:cs typeface="Calibri" charset="0"/>
              </a:defRPr>
            </a:lvl2pPr>
            <a:lvl3pPr marL="1030288" indent="-225425">
              <a:tabLst/>
              <a:defRPr b="0">
                <a:latin typeface="+mj-lt"/>
              </a:defRPr>
            </a:lvl3pPr>
            <a:lvl4pPr marL="1490663" indent="-233363">
              <a:tabLst/>
              <a:defRPr b="0">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5" name="Straight Connector 4"/>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6" name="Date Placeholder 2"/>
          <p:cNvSpPr>
            <a:spLocks noGrp="1"/>
          </p:cNvSpPr>
          <p:nvPr>
            <p:ph type="dt" sz="half" idx="10"/>
          </p:nvPr>
        </p:nvSpPr>
        <p:spPr>
          <a:xfrm>
            <a:off x="838200" y="6356350"/>
            <a:ext cx="2743200" cy="365125"/>
          </a:xfrm>
        </p:spPr>
        <p:txBody>
          <a:bodyPr/>
          <a:lstStyle>
            <a:lvl1pPr>
              <a:defRPr sz="1500">
                <a:solidFill>
                  <a:schemeClr val="tx1"/>
                </a:solidFill>
                <a:latin typeface="Calibri" panose="020F0502020204030204" pitchFamily="34" charset="0"/>
                <a:cs typeface="Calibri" panose="020F0502020204030204" pitchFamily="34" charset="0"/>
              </a:defRPr>
            </a:lvl1pPr>
          </a:lstStyle>
          <a:p>
            <a:fld id="{2EDA089A-53A7-3F43-88BD-596888B644C3}" type="datetimeFigureOut">
              <a:rPr lang="en-US" smtClean="0"/>
              <a:pPr/>
              <a:t>2/23/2023</a:t>
            </a:fld>
            <a:endParaRPr lang="en-US" dirty="0"/>
          </a:p>
        </p:txBody>
      </p:sp>
      <p:sp>
        <p:nvSpPr>
          <p:cNvPr id="7" name="Footer Placeholder 3"/>
          <p:cNvSpPr>
            <a:spLocks noGrp="1"/>
          </p:cNvSpPr>
          <p:nvPr>
            <p:ph type="ftr" sz="quarter" idx="11"/>
          </p:nvPr>
        </p:nvSpPr>
        <p:spPr>
          <a:xfrm>
            <a:off x="4038600" y="6356350"/>
            <a:ext cx="4114800" cy="365125"/>
          </a:xfrm>
        </p:spPr>
        <p:txBody>
          <a:bodyPr/>
          <a:lstStyle>
            <a:lvl1pPr>
              <a:defRPr sz="1500">
                <a:solidFill>
                  <a:schemeClr val="tx1"/>
                </a:solidFill>
                <a:latin typeface="Calibri" panose="020F0502020204030204" pitchFamily="34" charset="0"/>
                <a:cs typeface="Calibri" panose="020F0502020204030204" pitchFamily="34" charset="0"/>
              </a:defRPr>
            </a:lvl1pPr>
          </a:lstStyle>
          <a:p>
            <a:endParaRPr lang="en-US" dirty="0"/>
          </a:p>
        </p:txBody>
      </p:sp>
      <p:sp>
        <p:nvSpPr>
          <p:cNvPr id="8" name="Slide Number Placeholder 4"/>
          <p:cNvSpPr>
            <a:spLocks noGrp="1"/>
          </p:cNvSpPr>
          <p:nvPr>
            <p:ph type="sldNum" sz="quarter" idx="12"/>
          </p:nvPr>
        </p:nvSpPr>
        <p:spPr>
          <a:xfrm>
            <a:off x="8610600" y="6356350"/>
            <a:ext cx="2743200" cy="365125"/>
          </a:xfrm>
        </p:spPr>
        <p:txBody>
          <a:bodyPr/>
          <a:lstStyle>
            <a:lvl1pPr>
              <a:defRPr sz="1500">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3664314291"/>
      </p:ext>
    </p:extLst>
  </p:cSld>
  <p:clrMapOvr>
    <a:masterClrMapping/>
  </p:clrMapOvr>
  <p:extLst>
    <p:ext uri="{DCECCB84-F9BA-43D5-87BE-67443E8EF086}">
      <p15:sldGuideLst xmlns:p15="http://schemas.microsoft.com/office/powerpoint/2012/main">
        <p15:guide id="1" orient="horz" pos="792">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690074"/>
            <a:ext cx="10515600" cy="2056017"/>
          </a:xfrm>
        </p:spPr>
        <p:txBody>
          <a:bodyPr anchor="b">
            <a:normAutofit/>
          </a:bodyPr>
          <a:lstStyle>
            <a:lvl1pPr>
              <a:defRPr sz="44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291295"/>
            <a:ext cx="10515600" cy="1500187"/>
          </a:xfrm>
        </p:spPr>
        <p:txBody>
          <a:bodyPr/>
          <a:lstStyle>
            <a:lvl1pPr marL="0" indent="0">
              <a:buNone/>
              <a:defRPr sz="2400">
                <a:solidFill>
                  <a:srgbClr val="58697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C3C475-8FF0-0E45-A44E-A4DD8F99FDBB}"/>
              </a:ext>
            </a:extLst>
          </p:cNvPr>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2/23/2023</a:t>
            </a:fld>
            <a:endParaRPr lang="en-US" dirty="0"/>
          </a:p>
        </p:txBody>
      </p:sp>
      <p:sp>
        <p:nvSpPr>
          <p:cNvPr id="5" name="Footer Placeholder 4">
            <a:extLst>
              <a:ext uri="{FF2B5EF4-FFF2-40B4-BE49-F238E27FC236}">
                <a16:creationId xmlns:a16="http://schemas.microsoft.com/office/drawing/2014/main" id="{7553830C-0ADA-884F-8B1D-372A1FAEC38F}"/>
              </a:ext>
            </a:extLst>
          </p:cNvPr>
          <p:cNvSpPr>
            <a:spLocks noGrp="1"/>
          </p:cNvSpPr>
          <p:nvPr>
            <p:ph type="ftr" sz="quarter" idx="11"/>
          </p:nvPr>
        </p:nvSpPr>
        <p:spPr/>
        <p:txBody>
          <a:bodyPr/>
          <a:lstStyle>
            <a:lvl1pPr>
              <a:defRPr sz="15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91C77EB8-0174-6D4F-A8E6-D9C934F6C74D}"/>
              </a:ext>
            </a:extLst>
          </p:cNvPr>
          <p:cNvSpPr>
            <a:spLocks noGrp="1"/>
          </p:cNvSpPr>
          <p:nvPr>
            <p:ph type="sldNum" sz="quarter" idx="12"/>
          </p:nvPr>
        </p:nvSpPr>
        <p:spPr/>
        <p:txBody>
          <a:bodyPr/>
          <a:lstStyle>
            <a:lvl1pPr>
              <a:defRPr sz="1500">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29164944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lvl1pPr>
              <a:defRPr sz="3200">
                <a:solidFill>
                  <a:srgbClr val="007B8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460944"/>
            <a:ext cx="5181600" cy="475888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72200" y="1460944"/>
            <a:ext cx="5181600" cy="475888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7" name="Date Placeholder 2"/>
          <p:cNvSpPr>
            <a:spLocks noGrp="1"/>
          </p:cNvSpPr>
          <p:nvPr>
            <p:ph type="dt" sz="half" idx="10"/>
          </p:nvPr>
        </p:nvSpPr>
        <p:spPr>
          <a:xfrm>
            <a:off x="838200" y="6356350"/>
            <a:ext cx="2743200" cy="365125"/>
          </a:xfrm>
        </p:spPr>
        <p:txBody>
          <a:bodyPr/>
          <a:lstStyle>
            <a:lvl1pPr>
              <a:defRPr sz="1500">
                <a:solidFill>
                  <a:schemeClr val="tx1"/>
                </a:solidFill>
              </a:defRPr>
            </a:lvl1pPr>
          </a:lstStyle>
          <a:p>
            <a:fld id="{2EDA089A-53A7-3F43-88BD-596888B644C3}" type="datetimeFigureOut">
              <a:rPr lang="en-US" smtClean="0"/>
              <a:pPr/>
              <a:t>2/23/2023</a:t>
            </a:fld>
            <a:endParaRPr lang="en-US" dirty="0"/>
          </a:p>
        </p:txBody>
      </p:sp>
      <p:sp>
        <p:nvSpPr>
          <p:cNvPr id="10" name="Footer Placeholder 3"/>
          <p:cNvSpPr>
            <a:spLocks noGrp="1"/>
          </p:cNvSpPr>
          <p:nvPr>
            <p:ph type="ftr" sz="quarter" idx="11"/>
          </p:nvPr>
        </p:nvSpPr>
        <p:spPr>
          <a:xfrm>
            <a:off x="4038600" y="6356350"/>
            <a:ext cx="4114800" cy="365125"/>
          </a:xfrm>
        </p:spPr>
        <p:txBody>
          <a:bodyPr/>
          <a:lstStyle>
            <a:lvl1pPr>
              <a:defRPr sz="1500">
                <a:solidFill>
                  <a:schemeClr val="tx1"/>
                </a:solidFill>
              </a:defRPr>
            </a:lvl1pPr>
          </a:lstStyle>
          <a:p>
            <a:endParaRPr lang="en-US" dirty="0"/>
          </a:p>
        </p:txBody>
      </p:sp>
      <p:sp>
        <p:nvSpPr>
          <p:cNvPr id="11" name="Slide Number Placeholder 4"/>
          <p:cNvSpPr>
            <a:spLocks noGrp="1"/>
          </p:cNvSpPr>
          <p:nvPr>
            <p:ph type="sldNum" sz="quarter" idx="12"/>
          </p:nvPr>
        </p:nvSpPr>
        <p:spPr>
          <a:xfrm>
            <a:off x="8610600" y="6356350"/>
            <a:ext cx="2743200" cy="365125"/>
          </a:xfrm>
        </p:spPr>
        <p:txBody>
          <a:bodyPr/>
          <a:lstStyle>
            <a:lvl1pPr>
              <a:defRPr sz="1500">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119460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ur Content">
    <p:bg>
      <p:bgPr>
        <a:solidFill>
          <a:srgbClr val="FFFFFF"/>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838200" y="663169"/>
            <a:ext cx="10515600" cy="624689"/>
          </a:xfrm>
        </p:spPr>
        <p:txBody>
          <a:bodyPr>
            <a:normAutofit/>
          </a:bodyPr>
          <a:lstStyle>
            <a:lvl1pPr>
              <a:defRPr sz="3200">
                <a:solidFill>
                  <a:srgbClr val="007B80"/>
                </a:solidFill>
              </a:defRPr>
            </a:lvl1pPr>
          </a:lstStyle>
          <a:p>
            <a:r>
              <a:rPr lang="en-US"/>
              <a:t>Click to edit Master title style</a:t>
            </a:r>
            <a:endParaRPr lang="en-US" dirty="0"/>
          </a:p>
        </p:txBody>
      </p:sp>
      <p:sp>
        <p:nvSpPr>
          <p:cNvPr id="14" name="Content Placeholder 2"/>
          <p:cNvSpPr>
            <a:spLocks noGrp="1"/>
          </p:cNvSpPr>
          <p:nvPr>
            <p:ph sz="quarter" idx="13"/>
          </p:nvPr>
        </p:nvSpPr>
        <p:spPr>
          <a:xfrm>
            <a:off x="838200" y="1457505"/>
            <a:ext cx="5159375" cy="2167128"/>
          </a:xfrm>
        </p:spPr>
        <p:txBody>
          <a:bodyPr/>
          <a:lstStyle/>
          <a:p>
            <a:pPr lvl="0"/>
            <a:r>
              <a:rPr lang="en-US"/>
              <a:t>Click to edit Master text styles</a:t>
            </a:r>
          </a:p>
          <a:p>
            <a:pPr lvl="1"/>
            <a:r>
              <a:rPr lang="en-US"/>
              <a:t>Second level</a:t>
            </a:r>
          </a:p>
          <a:p>
            <a:pPr lvl="2"/>
            <a:r>
              <a:rPr lang="en-US"/>
              <a:t>Third level</a:t>
            </a:r>
          </a:p>
        </p:txBody>
      </p:sp>
      <p:sp>
        <p:nvSpPr>
          <p:cNvPr id="16" name="Content Placeholder 3"/>
          <p:cNvSpPr>
            <a:spLocks noGrp="1"/>
          </p:cNvSpPr>
          <p:nvPr>
            <p:ph sz="quarter" idx="14"/>
          </p:nvPr>
        </p:nvSpPr>
        <p:spPr>
          <a:xfrm>
            <a:off x="6172200" y="1457095"/>
            <a:ext cx="5181600" cy="2166938"/>
          </a:xfrm>
        </p:spPr>
        <p:txBody>
          <a:bodyPr/>
          <a:lstStyle/>
          <a:p>
            <a:pPr lvl="0"/>
            <a:r>
              <a:rPr lang="en-US"/>
              <a:t>Click to edit Master text styles</a:t>
            </a:r>
          </a:p>
          <a:p>
            <a:pPr lvl="1"/>
            <a:r>
              <a:rPr lang="en-US"/>
              <a:t>Second level</a:t>
            </a:r>
          </a:p>
          <a:p>
            <a:pPr lvl="2"/>
            <a:r>
              <a:rPr lang="en-US"/>
              <a:t>Third level</a:t>
            </a:r>
          </a:p>
        </p:txBody>
      </p:sp>
      <p:sp>
        <p:nvSpPr>
          <p:cNvPr id="4" name="Content Placeholder 4"/>
          <p:cNvSpPr>
            <a:spLocks noGrp="1"/>
          </p:cNvSpPr>
          <p:nvPr>
            <p:ph sz="half" idx="2"/>
          </p:nvPr>
        </p:nvSpPr>
        <p:spPr>
          <a:xfrm>
            <a:off x="839788" y="4040252"/>
            <a:ext cx="5157787" cy="2168270"/>
          </a:xfrm>
        </p:spPr>
        <p:txBody>
          <a:body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72200" y="4040252"/>
            <a:ext cx="5183188" cy="2168270"/>
          </a:xfrm>
        </p:spPr>
        <p:txBody>
          <a:bodyPr/>
          <a:lstStyle/>
          <a:p>
            <a:pPr lvl="0"/>
            <a:r>
              <a:rPr lang="en-US"/>
              <a:t>Click to edit Master text styles</a:t>
            </a:r>
          </a:p>
          <a:p>
            <a:pPr lvl="1"/>
            <a:r>
              <a:rPr lang="en-US"/>
              <a:t>Second level</a:t>
            </a:r>
          </a:p>
          <a:p>
            <a:pPr lvl="2"/>
            <a:r>
              <a:rPr lang="en-US"/>
              <a:t>Third level</a:t>
            </a:r>
          </a:p>
        </p:txBody>
      </p:sp>
      <p:cxnSp>
        <p:nvCxnSpPr>
          <p:cNvPr id="10" name="Straight Connector 9"/>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838200" y="6356350"/>
            <a:ext cx="2743200" cy="365125"/>
          </a:xfrm>
        </p:spPr>
        <p:txBody>
          <a:bodyPr/>
          <a:lstStyle>
            <a:lvl1pPr>
              <a:defRPr sz="1500">
                <a:solidFill>
                  <a:schemeClr val="tx1"/>
                </a:solidFill>
              </a:defRPr>
            </a:lvl1pPr>
          </a:lstStyle>
          <a:p>
            <a:fld id="{2EDA089A-53A7-3F43-88BD-596888B644C3}" type="datetimeFigureOut">
              <a:rPr lang="en-US" smtClean="0"/>
              <a:pPr/>
              <a:t>2/23/2023</a:t>
            </a:fld>
            <a:endParaRPr lang="en-US" dirty="0"/>
          </a:p>
        </p:txBody>
      </p:sp>
      <p:sp>
        <p:nvSpPr>
          <p:cNvPr id="9" name="Footer Placeholder 3"/>
          <p:cNvSpPr>
            <a:spLocks noGrp="1"/>
          </p:cNvSpPr>
          <p:nvPr>
            <p:ph type="ftr" sz="quarter" idx="11"/>
          </p:nvPr>
        </p:nvSpPr>
        <p:spPr>
          <a:xfrm>
            <a:off x="4038600" y="6356350"/>
            <a:ext cx="4114800" cy="365125"/>
          </a:xfrm>
        </p:spPr>
        <p:txBody>
          <a:bodyPr/>
          <a:lstStyle>
            <a:lvl1pPr>
              <a:defRPr sz="1500">
                <a:solidFill>
                  <a:schemeClr val="tx1"/>
                </a:solidFill>
              </a:defRPr>
            </a:lvl1pPr>
          </a:lstStyle>
          <a:p>
            <a:endParaRPr lang="en-US" dirty="0"/>
          </a:p>
        </p:txBody>
      </p:sp>
      <p:sp>
        <p:nvSpPr>
          <p:cNvPr id="11" name="Slide Number Placeholder 4"/>
          <p:cNvSpPr>
            <a:spLocks noGrp="1"/>
          </p:cNvSpPr>
          <p:nvPr>
            <p:ph type="sldNum" sz="quarter" idx="12"/>
          </p:nvPr>
        </p:nvSpPr>
        <p:spPr>
          <a:xfrm>
            <a:off x="8610600" y="6356350"/>
            <a:ext cx="2743200" cy="365125"/>
          </a:xfrm>
        </p:spPr>
        <p:txBody>
          <a:bodyPr/>
          <a:lstStyle>
            <a:lvl1pPr>
              <a:defRPr sz="1500">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93336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60957"/>
            <a:ext cx="10515600" cy="624689"/>
          </a:xfrm>
        </p:spPr>
        <p:txBody>
          <a:bodyPr>
            <a:normAutofit/>
          </a:bodyPr>
          <a:lstStyle>
            <a:lvl1pPr algn="ctr">
              <a:defRPr sz="3200">
                <a:solidFill>
                  <a:srgbClr val="007B80"/>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2/23/2023</a:t>
            </a:fld>
            <a:endParaRPr lang="en-US" dirty="0"/>
          </a:p>
        </p:txBody>
      </p:sp>
      <p:sp>
        <p:nvSpPr>
          <p:cNvPr id="4" name="Footer Placeholder 3"/>
          <p:cNvSpPr>
            <a:spLocks noGrp="1"/>
          </p:cNvSpPr>
          <p:nvPr>
            <p:ph type="ftr" sz="quarter" idx="11"/>
          </p:nvPr>
        </p:nvSpPr>
        <p:spPr/>
        <p:txBody>
          <a:bodyPr/>
          <a:lstStyle>
            <a:lvl1pPr>
              <a:defRPr sz="1500">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sz="1500">
                <a:solidFill>
                  <a:schemeClr val="tx1"/>
                </a:solidFill>
              </a:defRPr>
            </a:lvl1pPr>
          </a:lstStyle>
          <a:p>
            <a:fld id="{8B4A9805-B67D-5D4A-85DC-C8E27BA9210B}" type="slidenum">
              <a:rPr lang="en-US" smtClean="0"/>
              <a:pPr/>
              <a:t>‹#›</a:t>
            </a:fld>
            <a:endParaRPr lang="en-US" dirty="0"/>
          </a:p>
        </p:txBody>
      </p:sp>
      <p:cxnSp>
        <p:nvCxnSpPr>
          <p:cNvPr id="6" name="Straight Connector 5"/>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031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with description ">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7B80"/>
                </a:solidFill>
              </a:defRPr>
            </a:lvl1pPr>
          </a:lstStyle>
          <a:p>
            <a:r>
              <a:rPr lang="en-US"/>
              <a:t>Click to edit Master title style</a:t>
            </a:r>
            <a:endParaRPr lang="en-US" dirty="0"/>
          </a:p>
        </p:txBody>
      </p:sp>
      <p:sp>
        <p:nvSpPr>
          <p:cNvPr id="4" name="Text Placeholder 2"/>
          <p:cNvSpPr>
            <a:spLocks noGrp="1"/>
          </p:cNvSpPr>
          <p:nvPr>
            <p:ph type="body" sz="half" idx="2" hasCustomPrompt="1"/>
          </p:nvPr>
        </p:nvSpPr>
        <p:spPr>
          <a:xfrm>
            <a:off x="839788" y="2057400"/>
            <a:ext cx="3932237" cy="3811588"/>
          </a:xfr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Click to add short description of video/audio content. Create unique link, ”Women in the 20th Century Video”.</a:t>
            </a: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
        <p:nvSpPr>
          <p:cNvPr id="12" name="Picture Placeholder 3"/>
          <p:cNvSpPr>
            <a:spLocks noGrp="1"/>
          </p:cNvSpPr>
          <p:nvPr>
            <p:ph type="pic" sz="quarter" idx="13" hasCustomPrompt="1"/>
          </p:nvPr>
        </p:nvSpPr>
        <p:spPr>
          <a:xfrm>
            <a:off x="5183188" y="954088"/>
            <a:ext cx="6170612" cy="4906962"/>
          </a:xfrm>
        </p:spPr>
        <p:txBody>
          <a:bodyPr/>
          <a:lstStyle/>
          <a:p>
            <a:r>
              <a:rPr lang="en-US" dirty="0"/>
              <a:t>Add Screenshot of the Video</a:t>
            </a:r>
          </a:p>
        </p:txBody>
      </p:sp>
      <p:sp>
        <p:nvSpPr>
          <p:cNvPr id="5" name="Date Placeholder 4"/>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2/23/2023</a:t>
            </a:fld>
            <a:endParaRPr lang="en-US" dirty="0"/>
          </a:p>
        </p:txBody>
      </p:sp>
      <p:sp>
        <p:nvSpPr>
          <p:cNvPr id="6" name="Footer Placeholder 5"/>
          <p:cNvSpPr>
            <a:spLocks noGrp="1"/>
          </p:cNvSpPr>
          <p:nvPr>
            <p:ph type="ftr" sz="quarter" idx="11"/>
          </p:nvPr>
        </p:nvSpPr>
        <p:spPr/>
        <p:txBody>
          <a:bodyPr/>
          <a:lstStyle>
            <a:lvl1pPr>
              <a:defRPr sz="1500">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8B4A9805-B67D-5D4A-85DC-C8E27BA9210B}" type="slidenum">
              <a:rPr lang="en-US" smtClean="0"/>
              <a:pPr/>
              <a:t>‹#›</a:t>
            </a:fld>
            <a:endParaRPr lang="en-US" dirty="0"/>
          </a:p>
        </p:txBody>
      </p:sp>
      <p:cxnSp>
        <p:nvCxnSpPr>
          <p:cNvPr id="8" name="Straight Connector 7"/>
          <p:cNvCxnSpPr/>
          <p:nvPr userDrawn="1"/>
        </p:nvCxnSpPr>
        <p:spPr>
          <a:xfrm flipV="1">
            <a:off x="914401" y="2049681"/>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904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7B80"/>
                </a:solidFill>
              </a:defRPr>
            </a:lvl1pPr>
          </a:lstStyle>
          <a:p>
            <a:r>
              <a:rPr lang="en-US"/>
              <a:t>Click to edit Master title style</a:t>
            </a:r>
          </a:p>
        </p:txBody>
      </p:sp>
      <p:sp>
        <p:nvSpPr>
          <p:cNvPr id="4" name="Text Placeholder 2"/>
          <p:cNvSpPr>
            <a:spLocks noGrp="1"/>
          </p:cNvSpPr>
          <p:nvPr>
            <p:ph type="body" sz="half" idx="2"/>
          </p:nvPr>
        </p:nvSpPr>
        <p:spPr>
          <a:xfrm>
            <a:off x="839788" y="2230654"/>
            <a:ext cx="3932237" cy="34650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3"/>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5" name="Date Placeholder 4"/>
          <p:cNvSpPr>
            <a:spLocks noGrp="1"/>
          </p:cNvSpPr>
          <p:nvPr>
            <p:ph type="dt" sz="half" idx="10"/>
          </p:nvPr>
        </p:nvSpPr>
        <p:spPr/>
        <p:txBody>
          <a:bodyPr/>
          <a:lstStyle>
            <a:lvl1pPr>
              <a:defRPr sz="1500">
                <a:solidFill>
                  <a:schemeClr val="tx1"/>
                </a:solidFill>
              </a:defRPr>
            </a:lvl1pPr>
          </a:lstStyle>
          <a:p>
            <a:fld id="{2EDA089A-53A7-3F43-88BD-596888B644C3}" type="datetimeFigureOut">
              <a:rPr lang="en-US" smtClean="0"/>
              <a:pPr/>
              <a:t>2/23/2023</a:t>
            </a:fld>
            <a:endParaRPr lang="en-US" dirty="0"/>
          </a:p>
        </p:txBody>
      </p:sp>
      <p:sp>
        <p:nvSpPr>
          <p:cNvPr id="6" name="Footer Placeholder 5"/>
          <p:cNvSpPr>
            <a:spLocks noGrp="1"/>
          </p:cNvSpPr>
          <p:nvPr>
            <p:ph type="ftr" sz="quarter" idx="11"/>
          </p:nvPr>
        </p:nvSpPr>
        <p:spPr/>
        <p:txBody>
          <a:bodyPr/>
          <a:lstStyle>
            <a:lvl1pPr>
              <a:defRPr sz="1500">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8B4A9805-B67D-5D4A-85DC-C8E27BA9210B}" type="slidenum">
              <a:rPr lang="en-US" smtClean="0"/>
              <a:pPr/>
              <a:t>‹#›</a:t>
            </a:fld>
            <a:endParaRPr lang="en-US" dirty="0"/>
          </a:p>
        </p:txBody>
      </p:sp>
      <p:cxnSp>
        <p:nvCxnSpPr>
          <p:cNvPr id="8" name="Straight Connector 7"/>
          <p:cNvCxnSpPr/>
          <p:nvPr userDrawn="1"/>
        </p:nvCxnSpPr>
        <p:spPr>
          <a:xfrm flipV="1">
            <a:off x="914401" y="2049681"/>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47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ccessible Display Equatio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464F6C1-F2F9-594E-AEB6-953F8DE910C0}"/>
              </a:ext>
            </a:extLst>
          </p:cNvPr>
          <p:cNvSpPr>
            <a:spLocks noGrp="1"/>
          </p:cNvSpPr>
          <p:nvPr>
            <p:ph type="title"/>
          </p:nvPr>
        </p:nvSpPr>
        <p:spPr>
          <a:xfrm>
            <a:off x="838199" y="660400"/>
            <a:ext cx="10515600" cy="624689"/>
          </a:xfrm>
        </p:spPr>
        <p:txBody>
          <a:bodyPr>
            <a:normAutofit/>
          </a:bodyPr>
          <a:lstStyle>
            <a:lvl1pPr>
              <a:defRPr sz="3200">
                <a:solidFill>
                  <a:srgbClr val="007B80"/>
                </a:solidFill>
              </a:defRPr>
            </a:lvl1pPr>
          </a:lstStyle>
          <a:p>
            <a:r>
              <a:rPr lang="en-US"/>
              <a:t>Click to edit Master title style</a:t>
            </a:r>
            <a:endParaRPr lang="en-US" dirty="0"/>
          </a:p>
        </p:txBody>
      </p:sp>
      <p:sp>
        <p:nvSpPr>
          <p:cNvPr id="14" name="Content Placeholder 1">
            <a:extLst>
              <a:ext uri="{FF2B5EF4-FFF2-40B4-BE49-F238E27FC236}">
                <a16:creationId xmlns:a16="http://schemas.microsoft.com/office/drawing/2014/main" id="{266A8B3E-9539-4748-BDCD-9C3904F91034}"/>
              </a:ext>
            </a:extLst>
          </p:cNvPr>
          <p:cNvSpPr>
            <a:spLocks noGrp="1"/>
          </p:cNvSpPr>
          <p:nvPr>
            <p:ph sz="quarter" idx="10" hasCustomPrompt="1"/>
          </p:nvPr>
        </p:nvSpPr>
        <p:spPr>
          <a:xfrm>
            <a:off x="838200" y="1459431"/>
            <a:ext cx="11207496" cy="464058"/>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2400">
                <a:latin typeface="+mj-lt"/>
                <a:ea typeface="Verdana" charset="0"/>
                <a:cs typeface="Verdana" charset="0"/>
              </a:defRPr>
            </a:lvl1pPr>
          </a:lstStyle>
          <a:p>
            <a:pPr lvl="0"/>
            <a:r>
              <a:rPr lang="en-US" dirty="0"/>
              <a:t>This is the first placeholder. Create equation and display below this placeholder. </a:t>
            </a:r>
          </a:p>
        </p:txBody>
      </p:sp>
      <p:sp>
        <p:nvSpPr>
          <p:cNvPr id="15" name="Content Placeholder 2">
            <a:extLst>
              <a:ext uri="{FF2B5EF4-FFF2-40B4-BE49-F238E27FC236}">
                <a16:creationId xmlns:a16="http://schemas.microsoft.com/office/drawing/2014/main" id="{B6847687-B6D3-6B4C-A086-0D3A7BDCC936}"/>
              </a:ext>
            </a:extLst>
          </p:cNvPr>
          <p:cNvSpPr>
            <a:spLocks noGrp="1"/>
          </p:cNvSpPr>
          <p:nvPr>
            <p:ph sz="quarter" idx="12" hasCustomPrompt="1"/>
          </p:nvPr>
        </p:nvSpPr>
        <p:spPr>
          <a:xfrm>
            <a:off x="838200" y="3024937"/>
            <a:ext cx="11207496" cy="464058"/>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2400">
                <a:latin typeface="+mj-lt"/>
                <a:ea typeface="Verdana" charset="0"/>
                <a:cs typeface="Verdana" charset="0"/>
              </a:defRPr>
            </a:lvl1pPr>
          </a:lstStyle>
          <a:p>
            <a:pPr lvl="0"/>
            <a:r>
              <a:rPr lang="en-US" dirty="0"/>
              <a:t>This is the second placeholder. Avoid inline equations. </a:t>
            </a:r>
          </a:p>
        </p:txBody>
      </p:sp>
      <p:sp>
        <p:nvSpPr>
          <p:cNvPr id="16" name="Content Placeholder 3">
            <a:extLst>
              <a:ext uri="{FF2B5EF4-FFF2-40B4-BE49-F238E27FC236}">
                <a16:creationId xmlns:a16="http://schemas.microsoft.com/office/drawing/2014/main" id="{19CB48E5-DB50-F74A-810F-D171B6B8F234}"/>
              </a:ext>
            </a:extLst>
          </p:cNvPr>
          <p:cNvSpPr>
            <a:spLocks noGrp="1"/>
          </p:cNvSpPr>
          <p:nvPr>
            <p:ph sz="quarter" idx="14" hasCustomPrompt="1"/>
          </p:nvPr>
        </p:nvSpPr>
        <p:spPr>
          <a:xfrm>
            <a:off x="838199" y="4590443"/>
            <a:ext cx="11207497" cy="891540"/>
          </a:xfrm>
        </p:spPr>
        <p:txBody>
          <a:bodyPr>
            <a:normAutofit/>
          </a:bodyPr>
          <a:lstStyle>
            <a:lvl1pPr>
              <a:defRPr sz="2400">
                <a:latin typeface="+mj-lt"/>
                <a:ea typeface="Verdana" charset="0"/>
                <a:cs typeface="Verdana" charset="0"/>
              </a:defRPr>
            </a:lvl1pPr>
          </a:lstStyle>
          <a:p>
            <a:pPr lvl="0"/>
            <a:r>
              <a:rPr lang="en-US" dirty="0"/>
              <a:t>This is the third placeholder. Check Reading Order. Compositor will flatten equations and add alt text to the image. </a:t>
            </a:r>
          </a:p>
        </p:txBody>
      </p:sp>
      <p:cxnSp>
        <p:nvCxnSpPr>
          <p:cNvPr id="6" name="Straight Connector 5"/>
          <p:cNvCxnSpPr/>
          <p:nvPr userDrawn="1"/>
        </p:nvCxnSpPr>
        <p:spPr>
          <a:xfrm flipV="1">
            <a:off x="914401"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7" name="Date Placeholder 2"/>
          <p:cNvSpPr>
            <a:spLocks noGrp="1"/>
          </p:cNvSpPr>
          <p:nvPr>
            <p:ph type="dt" sz="half" idx="15"/>
          </p:nvPr>
        </p:nvSpPr>
        <p:spPr>
          <a:xfrm>
            <a:off x="838200" y="6356350"/>
            <a:ext cx="2743200" cy="365125"/>
          </a:xfrm>
        </p:spPr>
        <p:txBody>
          <a:bodyPr/>
          <a:lstStyle>
            <a:lvl1pPr>
              <a:defRPr sz="1500">
                <a:solidFill>
                  <a:schemeClr val="tx1"/>
                </a:solidFill>
              </a:defRPr>
            </a:lvl1pPr>
          </a:lstStyle>
          <a:p>
            <a:fld id="{2EDA089A-53A7-3F43-88BD-596888B644C3}" type="datetimeFigureOut">
              <a:rPr lang="en-US" smtClean="0"/>
              <a:pPr/>
              <a:t>2/23/2023</a:t>
            </a:fld>
            <a:endParaRPr lang="en-US" dirty="0"/>
          </a:p>
        </p:txBody>
      </p:sp>
      <p:sp>
        <p:nvSpPr>
          <p:cNvPr id="8" name="Footer Placeholder 3"/>
          <p:cNvSpPr>
            <a:spLocks noGrp="1"/>
          </p:cNvSpPr>
          <p:nvPr>
            <p:ph type="ftr" sz="quarter" idx="11"/>
          </p:nvPr>
        </p:nvSpPr>
        <p:spPr>
          <a:xfrm>
            <a:off x="4038600" y="6356350"/>
            <a:ext cx="4114800" cy="365125"/>
          </a:xfrm>
        </p:spPr>
        <p:txBody>
          <a:bodyPr/>
          <a:lstStyle>
            <a:lvl1pPr>
              <a:defRPr sz="1500">
                <a:solidFill>
                  <a:schemeClr val="tx1"/>
                </a:solidFill>
              </a:defRPr>
            </a:lvl1pPr>
          </a:lstStyle>
          <a:p>
            <a:endParaRPr lang="en-US" dirty="0"/>
          </a:p>
        </p:txBody>
      </p:sp>
      <p:sp>
        <p:nvSpPr>
          <p:cNvPr id="9" name="Slide Number Placeholder 4"/>
          <p:cNvSpPr>
            <a:spLocks noGrp="1"/>
          </p:cNvSpPr>
          <p:nvPr>
            <p:ph type="sldNum" sz="quarter" idx="16"/>
          </p:nvPr>
        </p:nvSpPr>
        <p:spPr>
          <a:xfrm>
            <a:off x="8610600" y="6356350"/>
            <a:ext cx="2743200" cy="365125"/>
          </a:xfrm>
        </p:spPr>
        <p:txBody>
          <a:bodyPr/>
          <a:lstStyle>
            <a:lvl1pPr>
              <a:defRPr>
                <a:solidFill>
                  <a:schemeClr val="tx1"/>
                </a:solidFill>
              </a:defRPr>
            </a:lvl1pPr>
          </a:lstStyle>
          <a:p>
            <a:fld id="{8B4A9805-B67D-5D4A-85DC-C8E27BA9210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57761"/>
            <a:ext cx="10515600" cy="6246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DA089A-53A7-3F43-88BD-596888B644C3}" type="datetimeFigureOut">
              <a:rPr lang="en-US" smtClean="0"/>
              <a:t>2/23/2023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A9805-B67D-5D4A-85DC-C8E27BA9210B}" type="slidenum">
              <a:rPr lang="en-US" smtClean="0"/>
              <a:t>‹#›</a:t>
            </a:fld>
            <a:endParaRPr lang="en-US" dirty="0"/>
          </a:p>
        </p:txBody>
      </p:sp>
    </p:spTree>
    <p:extLst>
      <p:ext uri="{BB962C8B-B14F-4D97-AF65-F5344CB8AC3E}">
        <p14:creationId xmlns:p14="http://schemas.microsoft.com/office/powerpoint/2010/main" val="167455242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50" r:id="rId11"/>
  </p:sldLayoutIdLst>
  <p:txStyles>
    <p:titleStyle>
      <a:lvl1pPr algn="l" defTabSz="914400" rtl="0" eaLnBrk="1" latinLnBrk="0" hangingPunct="1">
        <a:lnSpc>
          <a:spcPct val="90000"/>
        </a:lnSpc>
        <a:spcBef>
          <a:spcPct val="0"/>
        </a:spcBef>
        <a:buNone/>
        <a:defRPr sz="3600" b="1" i="0" kern="1200">
          <a:solidFill>
            <a:srgbClr val="2E445C"/>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58697D"/>
          </a:solidFill>
          <a:latin typeface="+mj-lt"/>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rgbClr val="58697D"/>
          </a:solidFill>
          <a:latin typeface="+mj-lt"/>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rgbClr val="58697D"/>
          </a:solidFill>
          <a:latin typeface="+mj-lt"/>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rgbClr val="58697D"/>
          </a:solidFill>
          <a:latin typeface="+mj-lt"/>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rgbClr val="58697D"/>
          </a:solidFill>
          <a:latin typeface="+mj-lt"/>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igital.wwnorton.com/introsoc12seagull" TargetMode="External"/><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dirty="0">
                <a:ea typeface="ＭＳ Ｐゴシック" charset="-128"/>
              </a:rPr>
              <a:t>CHAPTER 1</a:t>
            </a:r>
            <a:endParaRPr lang="en-US" dirty="0"/>
          </a:p>
        </p:txBody>
      </p:sp>
      <p:sp>
        <p:nvSpPr>
          <p:cNvPr id="3" name="Subtitle 2"/>
          <p:cNvSpPr>
            <a:spLocks noGrp="1"/>
          </p:cNvSpPr>
          <p:nvPr>
            <p:ph type="subTitle" idx="1"/>
          </p:nvPr>
        </p:nvSpPr>
        <p:spPr/>
        <p:txBody>
          <a:bodyPr/>
          <a:lstStyle/>
          <a:p>
            <a:r>
              <a:rPr lang="en-US" dirty="0"/>
              <a:t>What Is Sociology?</a:t>
            </a:r>
          </a:p>
        </p:txBody>
      </p:sp>
      <p:sp>
        <p:nvSpPr>
          <p:cNvPr id="4" name="Footer Placeholder 3">
            <a:extLst>
              <a:ext uri="{FF2B5EF4-FFF2-40B4-BE49-F238E27FC236}">
                <a16:creationId xmlns:a16="http://schemas.microsoft.com/office/drawing/2014/main" id="{2A59FE1E-7A6C-514D-B0E9-1A3F0B28F4A6}"/>
              </a:ext>
            </a:extLst>
          </p:cNvPr>
          <p:cNvSpPr>
            <a:spLocks noGrp="1"/>
          </p:cNvSpPr>
          <p:nvPr>
            <p:ph type="ftr" sz="quarter" idx="15"/>
          </p:nvPr>
        </p:nvSpPr>
        <p:spPr>
          <a:xfrm>
            <a:off x="5867401" y="6247020"/>
            <a:ext cx="4114800" cy="365125"/>
          </a:xfrm>
        </p:spPr>
        <p:txBody>
          <a:bodyPr/>
          <a:lstStyle/>
          <a:p>
            <a:r>
              <a:rPr lang="en-US" dirty="0">
                <a:solidFill>
                  <a:srgbClr val="2E445C"/>
                </a:solidFill>
              </a:rPr>
              <a:t>Copyright © 2021 W. W. Norton &amp; Company</a:t>
            </a:r>
          </a:p>
          <a:p>
            <a:endParaRPr lang="en-US" dirty="0"/>
          </a:p>
        </p:txBody>
      </p:sp>
      <p:pic>
        <p:nvPicPr>
          <p:cNvPr id="9" name="Picture Placeholder 8" descr="Shape&#10;&#10;Description automatically generated">
            <a:extLst>
              <a:ext uri="{FF2B5EF4-FFF2-40B4-BE49-F238E27FC236}">
                <a16:creationId xmlns:a16="http://schemas.microsoft.com/office/drawing/2014/main" id="{0855F391-C079-D648-9575-52F702CB7D57}"/>
              </a:ext>
            </a:extLst>
          </p:cNvPr>
          <p:cNvPicPr>
            <a:picLocks noGrp="1" noChangeAspect="1"/>
          </p:cNvPicPr>
          <p:nvPr>
            <p:ph type="pic" sz="quarter" idx="13"/>
          </p:nvPr>
        </p:nvPicPr>
        <p:blipFill>
          <a:blip r:embed="rId2"/>
          <a:srcRect t="3455" b="3455"/>
          <a:stretch>
            <a:fillRect/>
          </a:stretch>
        </p:blipFill>
        <p:spPr/>
      </p:pic>
    </p:spTree>
    <p:extLst>
      <p:ext uri="{BB962C8B-B14F-4D97-AF65-F5344CB8AC3E}">
        <p14:creationId xmlns:p14="http://schemas.microsoft.com/office/powerpoint/2010/main" val="544821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Agency and Structure</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The sociological imagination can be deterministic in the way it pushes us to see that our lives are determined by social roles, gender, race, and class.</a:t>
            </a:r>
          </a:p>
          <a:p>
            <a:pPr marL="457200" indent="-457200">
              <a:lnSpc>
                <a:spcPct val="170000"/>
              </a:lnSpc>
              <a:buFont typeface="Arial" panose="020B0604020202020204" pitchFamily="34" charset="0"/>
              <a:buChar char="•"/>
            </a:pPr>
            <a:r>
              <a:rPr lang="en-US" dirty="0"/>
              <a:t>Sociologists look at the probabilities that people will end up in certain living situations based on certain characteristics.</a:t>
            </a:r>
          </a:p>
          <a:p>
            <a:pPr marL="457200" indent="-457200">
              <a:lnSpc>
                <a:spcPct val="170000"/>
              </a:lnSpc>
              <a:buFont typeface="Arial" panose="020B0604020202020204" pitchFamily="34" charset="0"/>
              <a:buChar char="•"/>
            </a:pPr>
            <a:r>
              <a:rPr lang="en-US" dirty="0"/>
              <a:t>At the same time, they acknowledge that individuals with free will can have their own impact within these constraints.</a:t>
            </a:r>
          </a:p>
        </p:txBody>
      </p:sp>
    </p:spTree>
    <p:extLst>
      <p:ext uri="{BB962C8B-B14F-4D97-AF65-F5344CB8AC3E}">
        <p14:creationId xmlns:p14="http://schemas.microsoft.com/office/powerpoint/2010/main" val="1272555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Social Change</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Sociologists ask how people live through the social transformations of their time.</a:t>
            </a:r>
          </a:p>
          <a:p>
            <a:pPr marL="457200" indent="-457200">
              <a:lnSpc>
                <a:spcPct val="170000"/>
              </a:lnSpc>
              <a:buFont typeface="Arial" panose="020B0604020202020204" pitchFamily="34" charset="0"/>
              <a:buChar char="•"/>
            </a:pPr>
            <a:r>
              <a:rPr lang="en-US" dirty="0"/>
              <a:t>Alexis de Tocqueville’s 1835 study, </a:t>
            </a:r>
            <a:r>
              <a:rPr lang="en-US" i="1" dirty="0"/>
              <a:t>Democracy in America</a:t>
            </a:r>
            <a:r>
              <a:rPr lang="en-US" dirty="0"/>
              <a:t>, viewed the U.S. as a nation of joiners in which people are involved in many groups and activities. </a:t>
            </a:r>
          </a:p>
          <a:p>
            <a:pPr marL="457200" indent="-457200">
              <a:lnSpc>
                <a:spcPct val="170000"/>
              </a:lnSpc>
              <a:buFont typeface="Arial" panose="020B0604020202020204" pitchFamily="34" charset="0"/>
              <a:buChar char="•"/>
            </a:pPr>
            <a:r>
              <a:rPr lang="en-US" dirty="0"/>
              <a:t>Are today’s Americans are less involved in public-spirited activities than in the past?</a:t>
            </a:r>
          </a:p>
        </p:txBody>
      </p:sp>
    </p:spTree>
    <p:extLst>
      <p:ext uri="{BB962C8B-B14F-4D97-AF65-F5344CB8AC3E}">
        <p14:creationId xmlns:p14="http://schemas.microsoft.com/office/powerpoint/2010/main" val="64822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Social Change</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In recent years, sociologists have focused on the rise of the Internet and its transformation of everyday life. </a:t>
            </a:r>
          </a:p>
          <a:p>
            <a:pPr marL="457200" indent="-457200">
              <a:lnSpc>
                <a:spcPct val="170000"/>
              </a:lnSpc>
              <a:buFont typeface="Arial" panose="020B0604020202020204" pitchFamily="34" charset="0"/>
              <a:buChar char="•"/>
            </a:pPr>
            <a:r>
              <a:rPr lang="en-US" dirty="0"/>
              <a:t>During the COVID-19 pandemic, many of these changes came together to form a new social reality.</a:t>
            </a:r>
          </a:p>
        </p:txBody>
      </p:sp>
    </p:spTree>
    <p:extLst>
      <p:ext uri="{BB962C8B-B14F-4D97-AF65-F5344CB8AC3E}">
        <p14:creationId xmlns:p14="http://schemas.microsoft.com/office/powerpoint/2010/main" val="1661792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D159-0540-2743-9558-4C26038A3FD9}"/>
              </a:ext>
            </a:extLst>
          </p:cNvPr>
          <p:cNvSpPr>
            <a:spLocks noGrp="1"/>
          </p:cNvSpPr>
          <p:nvPr>
            <p:ph type="title"/>
          </p:nvPr>
        </p:nvSpPr>
        <p:spPr>
          <a:xfrm>
            <a:off x="831850" y="1690074"/>
            <a:ext cx="10739466" cy="2056017"/>
          </a:xfrm>
        </p:spPr>
        <p:txBody>
          <a:bodyPr/>
          <a:lstStyle/>
          <a:p>
            <a:r>
              <a:rPr lang="en-US" dirty="0"/>
              <a:t>1.2 The Development of Sociological Thinking</a:t>
            </a:r>
          </a:p>
        </p:txBody>
      </p:sp>
    </p:spTree>
    <p:extLst>
      <p:ext uri="{BB962C8B-B14F-4D97-AF65-F5344CB8AC3E}">
        <p14:creationId xmlns:p14="http://schemas.microsoft.com/office/powerpoint/2010/main" val="2102634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Auguste Comte</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200" y="1631132"/>
            <a:ext cx="6307667" cy="4569107"/>
          </a:xfrm>
        </p:spPr>
        <p:txBody>
          <a:bodyPr>
            <a:normAutofit/>
          </a:bodyPr>
          <a:lstStyle/>
          <a:p>
            <a:pPr marL="457200" indent="-457200">
              <a:lnSpc>
                <a:spcPct val="170000"/>
              </a:lnSpc>
              <a:buFont typeface="Arial" panose="020B0604020202020204" pitchFamily="34" charset="0"/>
              <a:buChar char="•"/>
            </a:pPr>
            <a:r>
              <a:rPr lang="en-US" dirty="0"/>
              <a:t>Auguste Comte believed that the scientific method could be applied to the study of human behavior and society, and that this new field could produce knowledge of society based on scientific evidence.</a:t>
            </a:r>
          </a:p>
          <a:p>
            <a:pPr marL="457200" indent="-457200">
              <a:lnSpc>
                <a:spcPct val="170000"/>
              </a:lnSpc>
              <a:buFont typeface="Arial" panose="020B0604020202020204" pitchFamily="34" charset="0"/>
              <a:buChar char="•"/>
            </a:pPr>
            <a:r>
              <a:rPr lang="en-US" dirty="0"/>
              <a:t>He initially called the subject </a:t>
            </a:r>
            <a:r>
              <a:rPr lang="en-US" i="1" dirty="0"/>
              <a:t>social physics</a:t>
            </a:r>
            <a:r>
              <a:rPr lang="en-US" dirty="0"/>
              <a:t>.</a:t>
            </a:r>
          </a:p>
        </p:txBody>
      </p:sp>
      <p:pic>
        <p:nvPicPr>
          <p:cNvPr id="7" name="Picture 6" descr="A portrait of Auguste Comte.">
            <a:extLst>
              <a:ext uri="{FF2B5EF4-FFF2-40B4-BE49-F238E27FC236}">
                <a16:creationId xmlns:a16="http://schemas.microsoft.com/office/drawing/2014/main" id="{62C720F6-1D16-3146-9200-E957B1539521}"/>
              </a:ext>
            </a:extLst>
          </p:cNvPr>
          <p:cNvPicPr>
            <a:picLocks noChangeAspect="1"/>
          </p:cNvPicPr>
          <p:nvPr/>
        </p:nvPicPr>
        <p:blipFill>
          <a:blip r:embed="rId3"/>
          <a:stretch>
            <a:fillRect/>
          </a:stretch>
        </p:blipFill>
        <p:spPr>
          <a:xfrm>
            <a:off x="7501466" y="1631133"/>
            <a:ext cx="3783165" cy="4571324"/>
          </a:xfrm>
          <a:prstGeom prst="rect">
            <a:avLst/>
          </a:prstGeom>
        </p:spPr>
      </p:pic>
    </p:spTree>
    <p:extLst>
      <p:ext uri="{BB962C8B-B14F-4D97-AF65-F5344CB8AC3E}">
        <p14:creationId xmlns:p14="http://schemas.microsoft.com/office/powerpoint/2010/main" val="1588327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Sociology as a Science</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Comte felt that sociology should contribute to the welfare of humanity by using science to predict and control human behavior.</a:t>
            </a:r>
          </a:p>
          <a:p>
            <a:pPr marL="457200" indent="-457200">
              <a:lnSpc>
                <a:spcPct val="170000"/>
              </a:lnSpc>
              <a:buFont typeface="Arial" panose="020B0604020202020204" pitchFamily="34" charset="0"/>
              <a:buChar char="•"/>
            </a:pPr>
            <a:r>
              <a:rPr lang="en-US" dirty="0"/>
              <a:t>His ideas about social planning were predicated on an understanding that society and the social order are not natural, but rather are constructed by individuals.</a:t>
            </a:r>
          </a:p>
        </p:txBody>
      </p:sp>
    </p:spTree>
    <p:extLst>
      <p:ext uri="{BB962C8B-B14F-4D97-AF65-F5344CB8AC3E}">
        <p14:creationId xmlns:p14="http://schemas.microsoft.com/office/powerpoint/2010/main" val="1209767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Émile Durkheim</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200" y="1456791"/>
            <a:ext cx="6019800" cy="4755473"/>
          </a:xfrm>
        </p:spPr>
        <p:txBody>
          <a:bodyPr>
            <a:normAutofit/>
          </a:bodyPr>
          <a:lstStyle/>
          <a:p>
            <a:pPr marL="457200" indent="-457200">
              <a:lnSpc>
                <a:spcPct val="170000"/>
              </a:lnSpc>
              <a:buFont typeface="Arial" panose="020B0604020202020204" pitchFamily="34" charset="0"/>
              <a:buChar char="•"/>
            </a:pPr>
            <a:r>
              <a:rPr lang="en-US" b="1" dirty="0"/>
              <a:t>Social facts</a:t>
            </a:r>
            <a:r>
              <a:rPr lang="en-US" dirty="0"/>
              <a:t>: According to Émile Durkheim, the aspects of social life that shape our actions as individuals. </a:t>
            </a:r>
          </a:p>
          <a:p>
            <a:pPr marL="457200" indent="-457200">
              <a:lnSpc>
                <a:spcPct val="170000"/>
              </a:lnSpc>
              <a:buFont typeface="Arial" panose="020B0604020202020204" pitchFamily="34" charset="0"/>
              <a:buChar char="•"/>
            </a:pPr>
            <a:r>
              <a:rPr lang="en-US" dirty="0"/>
              <a:t>Durkheim believed that social facts could be studied scientifically, and that social life could be analyzed like any object or event in nature.</a:t>
            </a:r>
          </a:p>
        </p:txBody>
      </p:sp>
      <p:pic>
        <p:nvPicPr>
          <p:cNvPr id="5" name="Picture 4" descr="A portrait of Émile Durkheim.">
            <a:extLst>
              <a:ext uri="{FF2B5EF4-FFF2-40B4-BE49-F238E27FC236}">
                <a16:creationId xmlns:a16="http://schemas.microsoft.com/office/drawing/2014/main" id="{C365C411-9C92-FF4B-B8E2-659A1E626D47}"/>
              </a:ext>
            </a:extLst>
          </p:cNvPr>
          <p:cNvPicPr>
            <a:picLocks noChangeAspect="1"/>
          </p:cNvPicPr>
          <p:nvPr/>
        </p:nvPicPr>
        <p:blipFill>
          <a:blip r:embed="rId3"/>
          <a:stretch>
            <a:fillRect/>
          </a:stretch>
        </p:blipFill>
        <p:spPr>
          <a:xfrm>
            <a:off x="7213600" y="1575085"/>
            <a:ext cx="4072468" cy="4751213"/>
          </a:xfrm>
          <a:prstGeom prst="rect">
            <a:avLst/>
          </a:prstGeom>
        </p:spPr>
      </p:pic>
    </p:spTree>
    <p:extLst>
      <p:ext uri="{BB962C8B-B14F-4D97-AF65-F5344CB8AC3E}">
        <p14:creationId xmlns:p14="http://schemas.microsoft.com/office/powerpoint/2010/main" val="706638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Organic Solidarity</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Durkheim saw society as an organism comprised of specialized parts that needed to work in harmony for the whole structure to endure.</a:t>
            </a:r>
          </a:p>
          <a:p>
            <a:pPr marL="457200" indent="-457200">
              <a:lnSpc>
                <a:spcPct val="170000"/>
              </a:lnSpc>
              <a:buFont typeface="Arial" panose="020B0604020202020204" pitchFamily="34" charset="0"/>
              <a:buChar char="•"/>
            </a:pPr>
            <a:r>
              <a:rPr lang="en-US" b="1" dirty="0"/>
              <a:t>Organic solidarity</a:t>
            </a:r>
            <a:r>
              <a:rPr lang="en-US" dirty="0"/>
              <a:t>: According to Durkheim, the social cohesion that results from the various parts of a society functioning as an integrated whole.</a:t>
            </a:r>
          </a:p>
          <a:p>
            <a:pPr marL="457200" indent="-457200">
              <a:lnSpc>
                <a:spcPct val="170000"/>
              </a:lnSpc>
              <a:buFont typeface="Arial" panose="020B0604020202020204" pitchFamily="34" charset="0"/>
              <a:buChar char="•"/>
            </a:pPr>
            <a:r>
              <a:rPr lang="en-US" dirty="0"/>
              <a:t>Durkheim argued that the continuation of a society depends on cooperation, which presumes a general consensus among its members regarding basic values and customs.</a:t>
            </a:r>
          </a:p>
        </p:txBody>
      </p:sp>
    </p:spTree>
    <p:extLst>
      <p:ext uri="{BB962C8B-B14F-4D97-AF65-F5344CB8AC3E}">
        <p14:creationId xmlns:p14="http://schemas.microsoft.com/office/powerpoint/2010/main" val="3782987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Social Constraint</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Social constraint</a:t>
            </a:r>
            <a:r>
              <a:rPr lang="en-US" dirty="0"/>
              <a:t>: The conditioning influence on our behavior of the groups and societies of which we are members. </a:t>
            </a:r>
          </a:p>
          <a:p>
            <a:pPr marL="457200" indent="-457200">
              <a:lnSpc>
                <a:spcPct val="170000"/>
              </a:lnSpc>
              <a:buFont typeface="Arial" panose="020B0604020202020204" pitchFamily="34" charset="0"/>
              <a:buChar char="•"/>
            </a:pPr>
            <a:r>
              <a:rPr lang="en-US" dirty="0"/>
              <a:t>Social constraint was regarded by Durkheim as one of the distinctive properties of social facts.</a:t>
            </a:r>
          </a:p>
          <a:p>
            <a:pPr marL="457200" indent="-457200">
              <a:lnSpc>
                <a:spcPct val="170000"/>
              </a:lnSpc>
              <a:buFont typeface="Arial" panose="020B0604020202020204" pitchFamily="34" charset="0"/>
              <a:buChar char="•"/>
            </a:pPr>
            <a:r>
              <a:rPr lang="en-US" dirty="0"/>
              <a:t>He argued that social structure is an external constraint on our choices and activities.</a:t>
            </a:r>
          </a:p>
        </p:txBody>
      </p:sp>
    </p:spTree>
    <p:extLst>
      <p:ext uri="{BB962C8B-B14F-4D97-AF65-F5344CB8AC3E}">
        <p14:creationId xmlns:p14="http://schemas.microsoft.com/office/powerpoint/2010/main" val="103233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Division of Labor</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Division of labor</a:t>
            </a:r>
            <a:r>
              <a:rPr lang="en-US" dirty="0"/>
              <a:t>: The specialization of work tasks by means of which different occupations are combined within a production system. </a:t>
            </a:r>
          </a:p>
          <a:p>
            <a:pPr marL="457200" indent="-457200">
              <a:lnSpc>
                <a:spcPct val="170000"/>
              </a:lnSpc>
              <a:buFont typeface="Arial" panose="020B0604020202020204" pitchFamily="34" charset="0"/>
              <a:buChar char="•"/>
            </a:pPr>
            <a:r>
              <a:rPr lang="en-US" dirty="0"/>
              <a:t>All societies have at least some rudimentary form of division of labor, especially between the tasks allocated to men and those performed by women. </a:t>
            </a:r>
          </a:p>
          <a:p>
            <a:pPr marL="457200" indent="-457200">
              <a:lnSpc>
                <a:spcPct val="170000"/>
              </a:lnSpc>
              <a:buFont typeface="Arial" panose="020B0604020202020204" pitchFamily="34" charset="0"/>
              <a:buChar char="•"/>
            </a:pPr>
            <a:r>
              <a:rPr lang="en-US" dirty="0"/>
              <a:t>With the development of industrialism, the division of labor became vastly more complex than in any prior type of production system.</a:t>
            </a:r>
          </a:p>
        </p:txBody>
      </p:sp>
    </p:spTree>
    <p:extLst>
      <p:ext uri="{BB962C8B-B14F-4D97-AF65-F5344CB8AC3E}">
        <p14:creationId xmlns:p14="http://schemas.microsoft.com/office/powerpoint/2010/main" val="22709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Learning Objectives (1 of 2)</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Learn what sociology covers as a field and how everyday topics are shaped by social and historical forces. </a:t>
            </a:r>
          </a:p>
          <a:p>
            <a:pPr marL="457200" indent="-457200">
              <a:lnSpc>
                <a:spcPct val="170000"/>
              </a:lnSpc>
              <a:buFont typeface="Arial" panose="020B0604020202020204" pitchFamily="34" charset="0"/>
              <a:buChar char="•"/>
            </a:pPr>
            <a:r>
              <a:rPr lang="en-US" dirty="0"/>
              <a:t>Recognize that sociology involves not only acquiring knowledge but also developing a sociological imagination.</a:t>
            </a:r>
          </a:p>
          <a:p>
            <a:pPr marL="457200" indent="-457200">
              <a:lnSpc>
                <a:spcPct val="170000"/>
              </a:lnSpc>
              <a:buFont typeface="Arial" panose="020B0604020202020204" pitchFamily="34" charset="0"/>
              <a:buChar char="•"/>
            </a:pPr>
            <a:r>
              <a:rPr lang="en-US" dirty="0"/>
              <a:t>Learn how sociology originated and understand the significance of the intellectual contributions of early sociologists.</a:t>
            </a:r>
          </a:p>
        </p:txBody>
      </p:sp>
    </p:spTree>
    <p:extLst>
      <p:ext uri="{BB962C8B-B14F-4D97-AF65-F5344CB8AC3E}">
        <p14:creationId xmlns:p14="http://schemas.microsoft.com/office/powerpoint/2010/main" val="3248898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Anomie</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Anomie</a:t>
            </a:r>
            <a:r>
              <a:rPr lang="en-US" dirty="0"/>
              <a:t>: A feeling of aimlessness or despair provoked by modern social life.</a:t>
            </a:r>
          </a:p>
          <a:p>
            <a:pPr marL="457200" indent="-457200">
              <a:lnSpc>
                <a:spcPct val="170000"/>
              </a:lnSpc>
              <a:buFont typeface="Arial" panose="020B0604020202020204" pitchFamily="34" charset="0"/>
              <a:buChar char="•"/>
            </a:pPr>
            <a:r>
              <a:rPr lang="en-US" dirty="0"/>
              <a:t>The concept was first brought into wide usage in sociology by Durkheim to apply to situations such as suicide, in which social norms lose their hold over individual behavior.</a:t>
            </a:r>
          </a:p>
          <a:p>
            <a:pPr marL="457200" indent="-457200">
              <a:lnSpc>
                <a:spcPct val="170000"/>
              </a:lnSpc>
              <a:buFont typeface="Arial" panose="020B0604020202020204" pitchFamily="34" charset="0"/>
              <a:buChar char="•"/>
            </a:pPr>
            <a:r>
              <a:rPr lang="en-US" dirty="0"/>
              <a:t>According to Durkheim, processes of change in the modern world are so rapid and intense that they give rise to major social difficulties, which he linked to anomie.</a:t>
            </a:r>
          </a:p>
        </p:txBody>
      </p:sp>
    </p:spTree>
    <p:extLst>
      <p:ext uri="{BB962C8B-B14F-4D97-AF65-F5344CB8AC3E}">
        <p14:creationId xmlns:p14="http://schemas.microsoft.com/office/powerpoint/2010/main" val="2644549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Karl Marx</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200" y="1456791"/>
            <a:ext cx="6341533" cy="5147209"/>
          </a:xfrm>
        </p:spPr>
        <p:txBody>
          <a:bodyPr>
            <a:normAutofit/>
          </a:bodyPr>
          <a:lstStyle/>
          <a:p>
            <a:pPr marL="457200" indent="-457200">
              <a:lnSpc>
                <a:spcPct val="170000"/>
              </a:lnSpc>
              <a:buFont typeface="Arial" panose="020B0604020202020204" pitchFamily="34" charset="0"/>
              <a:buChar char="•"/>
            </a:pPr>
            <a:r>
              <a:rPr lang="en-US" b="1" dirty="0"/>
              <a:t>Materialist conception of history</a:t>
            </a:r>
            <a:r>
              <a:rPr lang="en-US" dirty="0"/>
              <a:t>: The view developed by Karl Marx according to which material or economic factors have a prime role in determining historical change.</a:t>
            </a:r>
          </a:p>
          <a:p>
            <a:pPr marL="457200" indent="-457200">
              <a:lnSpc>
                <a:spcPct val="170000"/>
              </a:lnSpc>
              <a:buFont typeface="Arial" panose="020B0604020202020204" pitchFamily="34" charset="0"/>
              <a:buChar char="•"/>
            </a:pPr>
            <a:r>
              <a:rPr lang="en-US" dirty="0"/>
              <a:t>For Marx, it is not the ideas or values human beings hold that are the main sources of social change, but economic influences.</a:t>
            </a:r>
          </a:p>
        </p:txBody>
      </p:sp>
      <p:pic>
        <p:nvPicPr>
          <p:cNvPr id="5" name="Picture 4" descr="A portrait of Karl Marx.">
            <a:extLst>
              <a:ext uri="{FF2B5EF4-FFF2-40B4-BE49-F238E27FC236}">
                <a16:creationId xmlns:a16="http://schemas.microsoft.com/office/drawing/2014/main" id="{23E55895-15DD-4E4C-82E2-B96B3704186A}"/>
              </a:ext>
            </a:extLst>
          </p:cNvPr>
          <p:cNvPicPr>
            <a:picLocks noChangeAspect="1"/>
          </p:cNvPicPr>
          <p:nvPr/>
        </p:nvPicPr>
        <p:blipFill>
          <a:blip r:embed="rId3"/>
          <a:stretch>
            <a:fillRect/>
          </a:stretch>
        </p:blipFill>
        <p:spPr>
          <a:xfrm>
            <a:off x="7399867" y="1695987"/>
            <a:ext cx="3869268" cy="4514147"/>
          </a:xfrm>
          <a:prstGeom prst="rect">
            <a:avLst/>
          </a:prstGeom>
        </p:spPr>
      </p:pic>
    </p:spTree>
    <p:extLst>
      <p:ext uri="{BB962C8B-B14F-4D97-AF65-F5344CB8AC3E}">
        <p14:creationId xmlns:p14="http://schemas.microsoft.com/office/powerpoint/2010/main" val="453336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Capitalism</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fontScale="92500"/>
          </a:bodyPr>
          <a:lstStyle/>
          <a:p>
            <a:pPr marL="457200" indent="-457200">
              <a:lnSpc>
                <a:spcPct val="170000"/>
              </a:lnSpc>
              <a:buFont typeface="Arial" panose="020B0604020202020204" pitchFamily="34" charset="0"/>
              <a:buChar char="•"/>
            </a:pPr>
            <a:r>
              <a:rPr lang="en-US" b="1" dirty="0"/>
              <a:t>Capitalism</a:t>
            </a:r>
            <a:r>
              <a:rPr lang="en-US" dirty="0"/>
              <a:t>: An economic system based on the private ownership of wealth, which is invested and reinvested in order to produce profit.</a:t>
            </a:r>
          </a:p>
          <a:p>
            <a:pPr marL="1028700" lvl="1" indent="-457200">
              <a:lnSpc>
                <a:spcPct val="170000"/>
              </a:lnSpc>
              <a:buFont typeface="Arial" panose="020B0604020202020204" pitchFamily="34" charset="0"/>
              <a:buChar char="•"/>
            </a:pPr>
            <a:r>
              <a:rPr lang="en-US" dirty="0"/>
              <a:t>The ruling class: Capitalists who own factories, machines, and large sums of money.</a:t>
            </a:r>
          </a:p>
          <a:p>
            <a:pPr marL="1028700" lvl="1" indent="-457200">
              <a:lnSpc>
                <a:spcPct val="170000"/>
              </a:lnSpc>
              <a:buFont typeface="Arial" panose="020B0604020202020204" pitchFamily="34" charset="0"/>
              <a:buChar char="•"/>
            </a:pPr>
            <a:r>
              <a:rPr lang="en-US" dirty="0"/>
              <a:t>The working class: Wage workers who do not own the means of their livelihood but must find employment provided by the owners of capital.</a:t>
            </a:r>
          </a:p>
          <a:p>
            <a:pPr marL="457200" indent="-457200">
              <a:lnSpc>
                <a:spcPct val="170000"/>
              </a:lnSpc>
              <a:buFont typeface="Arial" panose="020B0604020202020204" pitchFamily="34" charset="0"/>
              <a:buChar char="•"/>
            </a:pPr>
            <a:r>
              <a:rPr lang="en-US" dirty="0"/>
              <a:t>According to Marx, capitalism is a class system in which conflict is inevitable.</a:t>
            </a:r>
          </a:p>
        </p:txBody>
      </p:sp>
    </p:spTree>
    <p:extLst>
      <p:ext uri="{BB962C8B-B14F-4D97-AF65-F5344CB8AC3E}">
        <p14:creationId xmlns:p14="http://schemas.microsoft.com/office/powerpoint/2010/main" val="2798537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Post-Capitalism</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Marx imagined a future where societies would no longer be split into a small class that monopolizes economic and political power and a large mass of people who benefit little from the wealth their work creates.</a:t>
            </a:r>
          </a:p>
          <a:p>
            <a:pPr marL="457200" indent="-457200">
              <a:lnSpc>
                <a:spcPct val="170000"/>
              </a:lnSpc>
              <a:buFont typeface="Arial" panose="020B0604020202020204" pitchFamily="34" charset="0"/>
              <a:buChar char="•"/>
            </a:pPr>
            <a:r>
              <a:rPr lang="en-US" dirty="0"/>
              <a:t>His ideal economic system, while not eradicating all inequality, would be characterized by communal ownership and would lead to a more equal society than we know at present.</a:t>
            </a:r>
          </a:p>
        </p:txBody>
      </p:sp>
    </p:spTree>
    <p:extLst>
      <p:ext uri="{BB962C8B-B14F-4D97-AF65-F5344CB8AC3E}">
        <p14:creationId xmlns:p14="http://schemas.microsoft.com/office/powerpoint/2010/main" val="3538022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Max Weber</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200" y="1456791"/>
            <a:ext cx="6273800" cy="4755473"/>
          </a:xfrm>
        </p:spPr>
        <p:txBody>
          <a:bodyPr>
            <a:normAutofit/>
          </a:bodyPr>
          <a:lstStyle/>
          <a:p>
            <a:pPr marL="457200" indent="-457200">
              <a:lnSpc>
                <a:spcPct val="170000"/>
              </a:lnSpc>
              <a:buFont typeface="Arial" panose="020B0604020202020204" pitchFamily="34" charset="0"/>
              <a:buChar char="•"/>
            </a:pPr>
            <a:r>
              <a:rPr lang="en-US" dirty="0"/>
              <a:t>Max Weber was influenced by Marx, but he thought ideas and values were just as important for social change as economic factors.</a:t>
            </a:r>
          </a:p>
          <a:p>
            <a:pPr marL="457200" indent="-457200">
              <a:lnSpc>
                <a:spcPct val="170000"/>
              </a:lnSpc>
              <a:buFont typeface="Arial" panose="020B0604020202020204" pitchFamily="34" charset="0"/>
              <a:buChar char="•"/>
            </a:pPr>
            <a:r>
              <a:rPr lang="en-US" dirty="0"/>
              <a:t>He focused on why Western societies developed so differently from other societies, studying religion in particular.</a:t>
            </a:r>
          </a:p>
        </p:txBody>
      </p:sp>
      <p:pic>
        <p:nvPicPr>
          <p:cNvPr id="5" name="Picture 4" descr="Max Weber seen in profile, wearing a hat.">
            <a:extLst>
              <a:ext uri="{FF2B5EF4-FFF2-40B4-BE49-F238E27FC236}">
                <a16:creationId xmlns:a16="http://schemas.microsoft.com/office/drawing/2014/main" id="{6D943C78-11BC-E740-92B3-B40BEDDB2125}"/>
              </a:ext>
            </a:extLst>
          </p:cNvPr>
          <p:cNvPicPr>
            <a:picLocks noChangeAspect="1"/>
          </p:cNvPicPr>
          <p:nvPr/>
        </p:nvPicPr>
        <p:blipFill>
          <a:blip r:embed="rId3"/>
          <a:stretch>
            <a:fillRect/>
          </a:stretch>
        </p:blipFill>
        <p:spPr>
          <a:xfrm>
            <a:off x="7386721" y="1650999"/>
            <a:ext cx="3899348" cy="4549239"/>
          </a:xfrm>
          <a:prstGeom prst="rect">
            <a:avLst/>
          </a:prstGeom>
        </p:spPr>
      </p:pic>
    </p:spTree>
    <p:extLst>
      <p:ext uri="{BB962C8B-B14F-4D97-AF65-F5344CB8AC3E}">
        <p14:creationId xmlns:p14="http://schemas.microsoft.com/office/powerpoint/2010/main" val="2545011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Bureaucracy</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22925"/>
            <a:ext cx="10659534" cy="5147209"/>
          </a:xfrm>
        </p:spPr>
        <p:txBody>
          <a:bodyPr>
            <a:normAutofit lnSpcReduction="10000"/>
          </a:bodyPr>
          <a:lstStyle/>
          <a:p>
            <a:pPr marL="457200" indent="-457200">
              <a:lnSpc>
                <a:spcPct val="170000"/>
              </a:lnSpc>
              <a:buFont typeface="Arial" panose="020B0604020202020204" pitchFamily="34" charset="0"/>
              <a:buChar char="•"/>
            </a:pPr>
            <a:r>
              <a:rPr lang="en-US" b="1" dirty="0"/>
              <a:t>Bureaucracy</a:t>
            </a:r>
            <a:r>
              <a:rPr lang="en-US" dirty="0"/>
              <a:t>: A type of organization marked by a clear hierarchy of authority and the existence of written rules of procedure and staffed by full-time, salaried officials.</a:t>
            </a:r>
          </a:p>
          <a:p>
            <a:pPr marL="457200" indent="-457200">
              <a:lnSpc>
                <a:spcPct val="170000"/>
              </a:lnSpc>
              <a:buFont typeface="Arial" panose="020B0604020202020204" pitchFamily="34" charset="0"/>
              <a:buChar char="•"/>
            </a:pPr>
            <a:r>
              <a:rPr lang="en-US" dirty="0"/>
              <a:t>Weber saw the advance of bureaucracy as an inevitable feature of our era.</a:t>
            </a:r>
          </a:p>
          <a:p>
            <a:pPr marL="457200" indent="-457200">
              <a:lnSpc>
                <a:spcPct val="170000"/>
              </a:lnSpc>
              <a:buFont typeface="Arial" panose="020B0604020202020204" pitchFamily="34" charset="0"/>
              <a:buChar char="•"/>
            </a:pPr>
            <a:r>
              <a:rPr lang="en-US" dirty="0"/>
              <a:t>Bureaucracy enables large organizations to run efficiently, but it also poses problems for effective democratic participation in modern societies. </a:t>
            </a:r>
          </a:p>
          <a:p>
            <a:pPr marL="457200" indent="-457200">
              <a:lnSpc>
                <a:spcPct val="170000"/>
              </a:lnSpc>
              <a:buFont typeface="Arial" panose="020B0604020202020204" pitchFamily="34" charset="0"/>
              <a:buChar char="•"/>
            </a:pPr>
            <a:r>
              <a:rPr lang="en-US" dirty="0"/>
              <a:t>Experts make decisions without consulting those whose lives are affected by these decisions.</a:t>
            </a:r>
          </a:p>
        </p:txBody>
      </p:sp>
    </p:spTree>
    <p:extLst>
      <p:ext uri="{BB962C8B-B14F-4D97-AF65-F5344CB8AC3E}">
        <p14:creationId xmlns:p14="http://schemas.microsoft.com/office/powerpoint/2010/main" val="846229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Harriet Martineau</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6409267" cy="4755473"/>
          </a:xfrm>
        </p:spPr>
        <p:txBody>
          <a:bodyPr>
            <a:normAutofit/>
          </a:bodyPr>
          <a:lstStyle/>
          <a:p>
            <a:pPr marL="457200" indent="-457200">
              <a:lnSpc>
                <a:spcPct val="170000"/>
              </a:lnSpc>
              <a:buFont typeface="Arial" panose="020B0604020202020204" pitchFamily="34" charset="0"/>
              <a:buChar char="•"/>
            </a:pPr>
            <a:r>
              <a:rPr lang="en-US" dirty="0"/>
              <a:t>Harriet Martineau has been called the “first woman sociologist.”</a:t>
            </a:r>
          </a:p>
          <a:p>
            <a:pPr marL="457200" indent="-457200">
              <a:lnSpc>
                <a:spcPct val="170000"/>
              </a:lnSpc>
              <a:buFont typeface="Arial" panose="020B0604020202020204" pitchFamily="34" charset="0"/>
              <a:buChar char="•"/>
            </a:pPr>
            <a:r>
              <a:rPr lang="en-US" dirty="0"/>
              <a:t>She was an active proponent of women’s rights and the abolition of slavery.</a:t>
            </a:r>
          </a:p>
          <a:p>
            <a:pPr marL="457200" indent="-457200">
              <a:lnSpc>
                <a:spcPct val="170000"/>
              </a:lnSpc>
              <a:buFont typeface="Arial" panose="020B0604020202020204" pitchFamily="34" charset="0"/>
              <a:buChar char="•"/>
            </a:pPr>
            <a:r>
              <a:rPr lang="en-US" dirty="0"/>
              <a:t>She is credited with introducing sociology to England through her translation of Comte’s </a:t>
            </a:r>
            <a:r>
              <a:rPr lang="en-US" i="1" dirty="0"/>
              <a:t>Positive Philosophy</a:t>
            </a:r>
            <a:r>
              <a:rPr lang="en-US" dirty="0"/>
              <a:t>.</a:t>
            </a:r>
            <a:endParaRPr lang="en-US" i="1" dirty="0"/>
          </a:p>
        </p:txBody>
      </p:sp>
      <p:pic>
        <p:nvPicPr>
          <p:cNvPr id="5" name="Picture 4" descr="A portrait of Harriet Martineau seated.">
            <a:extLst>
              <a:ext uri="{FF2B5EF4-FFF2-40B4-BE49-F238E27FC236}">
                <a16:creationId xmlns:a16="http://schemas.microsoft.com/office/drawing/2014/main" id="{0F221422-A889-D243-BD7F-D4C580A9A236}"/>
              </a:ext>
            </a:extLst>
          </p:cNvPr>
          <p:cNvPicPr>
            <a:picLocks noChangeAspect="1"/>
          </p:cNvPicPr>
          <p:nvPr/>
        </p:nvPicPr>
        <p:blipFill>
          <a:blip r:embed="rId3"/>
          <a:stretch>
            <a:fillRect/>
          </a:stretch>
        </p:blipFill>
        <p:spPr>
          <a:xfrm>
            <a:off x="7546877" y="1636988"/>
            <a:ext cx="3722258" cy="4575276"/>
          </a:xfrm>
          <a:prstGeom prst="rect">
            <a:avLst/>
          </a:prstGeom>
        </p:spPr>
      </p:pic>
    </p:spTree>
    <p:extLst>
      <p:ext uri="{BB962C8B-B14F-4D97-AF65-F5344CB8AC3E}">
        <p14:creationId xmlns:p14="http://schemas.microsoft.com/office/powerpoint/2010/main" val="3494241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Martineau’s Insights (1 of 2)</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Autofit/>
          </a:bodyPr>
          <a:lstStyle/>
          <a:p>
            <a:pPr marL="457200" indent="-457200">
              <a:lnSpc>
                <a:spcPct val="170000"/>
              </a:lnSpc>
              <a:buFont typeface="Arial" panose="020B0604020202020204" pitchFamily="34" charset="0"/>
              <a:buChar char="•"/>
            </a:pPr>
            <a:r>
              <a:rPr lang="en-US" dirty="0"/>
              <a:t>Martineau is significant to sociologists today for her methodological insights.</a:t>
            </a:r>
          </a:p>
          <a:p>
            <a:pPr marL="457200" indent="-457200">
              <a:lnSpc>
                <a:spcPct val="170000"/>
              </a:lnSpc>
              <a:buFont typeface="Arial" panose="020B0604020202020204" pitchFamily="34" charset="0"/>
              <a:buChar char="•"/>
            </a:pPr>
            <a:r>
              <a:rPr lang="en-US" dirty="0"/>
              <a:t>She argued that when one studies a society, one must focus on all its aspects, including key political, religious, and social institutions.</a:t>
            </a:r>
          </a:p>
          <a:p>
            <a:pPr marL="457200" indent="-457200">
              <a:lnSpc>
                <a:spcPct val="170000"/>
              </a:lnSpc>
              <a:buFont typeface="Arial" panose="020B0604020202020204" pitchFamily="34" charset="0"/>
              <a:buChar char="•"/>
            </a:pPr>
            <a:r>
              <a:rPr lang="en-US" dirty="0"/>
              <a:t>She also insisted an analysis of a society must include all its members, a point that emphasized the absence of women’s lives from the sociology of that time.</a:t>
            </a:r>
          </a:p>
        </p:txBody>
      </p:sp>
    </p:spTree>
    <p:extLst>
      <p:ext uri="{BB962C8B-B14F-4D97-AF65-F5344CB8AC3E}">
        <p14:creationId xmlns:p14="http://schemas.microsoft.com/office/powerpoint/2010/main" val="3732601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Martineau’s Insights (2 of 2)</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Autofit/>
          </a:bodyPr>
          <a:lstStyle/>
          <a:p>
            <a:pPr marL="457200" indent="-457200">
              <a:lnSpc>
                <a:spcPct val="170000"/>
              </a:lnSpc>
              <a:buFont typeface="Arial" panose="020B0604020202020204" pitchFamily="34" charset="0"/>
              <a:buChar char="•"/>
            </a:pPr>
            <a:r>
              <a:rPr lang="en-US" dirty="0"/>
              <a:t>Martineau was the first to turn a sociological eye on previously ignored issues and institutions, including marriage, children, domestic and religious life, and race relations.</a:t>
            </a:r>
          </a:p>
          <a:p>
            <a:pPr marL="457200" indent="-457200">
              <a:lnSpc>
                <a:spcPct val="170000"/>
              </a:lnSpc>
              <a:buFont typeface="Arial" panose="020B0604020202020204" pitchFamily="34" charset="0"/>
              <a:buChar char="•"/>
            </a:pPr>
            <a:r>
              <a:rPr lang="en-US" dirty="0"/>
              <a:t>She believed sociologists should do more than just observe; they should also act in ways that benefit society.</a:t>
            </a:r>
          </a:p>
        </p:txBody>
      </p:sp>
    </p:spTree>
    <p:extLst>
      <p:ext uri="{BB962C8B-B14F-4D97-AF65-F5344CB8AC3E}">
        <p14:creationId xmlns:p14="http://schemas.microsoft.com/office/powerpoint/2010/main" val="1651949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W. E. B. Du Bois</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200" y="1456791"/>
            <a:ext cx="7052733" cy="4755473"/>
          </a:xfrm>
        </p:spPr>
        <p:txBody>
          <a:bodyPr>
            <a:normAutofit/>
          </a:bodyPr>
          <a:lstStyle/>
          <a:p>
            <a:pPr marL="457200" indent="-457200">
              <a:lnSpc>
                <a:spcPct val="170000"/>
              </a:lnSpc>
              <a:buFont typeface="Arial" panose="020B0604020202020204" pitchFamily="34" charset="0"/>
              <a:buChar char="•"/>
            </a:pPr>
            <a:r>
              <a:rPr lang="en-US" dirty="0"/>
              <a:t>W. E. B. Du Bois was the first African American to earn a doctorate from Harvard University and a founding member of the National Association for the Advancement of Colored People (NAACP).</a:t>
            </a:r>
          </a:p>
          <a:p>
            <a:pPr marL="457200" indent="-457200">
              <a:lnSpc>
                <a:spcPct val="170000"/>
              </a:lnSpc>
              <a:buFont typeface="Arial" panose="020B0604020202020204" pitchFamily="34" charset="0"/>
              <a:buChar char="•"/>
            </a:pPr>
            <a:r>
              <a:rPr lang="en-US" dirty="0"/>
              <a:t>One of his most important sociological contributions is the idea of “double consciousness.”</a:t>
            </a:r>
          </a:p>
        </p:txBody>
      </p:sp>
      <p:pic>
        <p:nvPicPr>
          <p:cNvPr id="5" name="Picture 4" descr="A picture containing person, person, suit, wearing&#10;&#10;Description automatically generated">
            <a:extLst>
              <a:ext uri="{FF2B5EF4-FFF2-40B4-BE49-F238E27FC236}">
                <a16:creationId xmlns:a16="http://schemas.microsoft.com/office/drawing/2014/main" id="{A776E459-06FD-CF4D-B426-CC5E1FC30E3F}"/>
              </a:ext>
            </a:extLst>
          </p:cNvPr>
          <p:cNvPicPr>
            <a:picLocks noChangeAspect="1"/>
          </p:cNvPicPr>
          <p:nvPr/>
        </p:nvPicPr>
        <p:blipFill>
          <a:blip r:embed="rId3"/>
          <a:stretch>
            <a:fillRect/>
          </a:stretch>
        </p:blipFill>
        <p:spPr>
          <a:xfrm>
            <a:off x="8080573" y="1659988"/>
            <a:ext cx="3204728" cy="4317480"/>
          </a:xfrm>
          <a:prstGeom prst="rect">
            <a:avLst/>
          </a:prstGeom>
        </p:spPr>
      </p:pic>
    </p:spTree>
    <p:extLst>
      <p:ext uri="{BB962C8B-B14F-4D97-AF65-F5344CB8AC3E}">
        <p14:creationId xmlns:p14="http://schemas.microsoft.com/office/powerpoint/2010/main" val="212083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Learning Objectives (2 of 2)</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Be able to identify some of the leading theorists and the concepts they contributed to sociology. </a:t>
            </a:r>
          </a:p>
          <a:p>
            <a:pPr marL="457200" indent="-457200">
              <a:lnSpc>
                <a:spcPct val="170000"/>
              </a:lnSpc>
              <a:buFont typeface="Arial" panose="020B0604020202020204" pitchFamily="34" charset="0"/>
              <a:buChar char="•"/>
            </a:pPr>
            <a:r>
              <a:rPr lang="en-US" dirty="0"/>
              <a:t>Learn the different theoretical approaches modern sociologists bring to the field.</a:t>
            </a:r>
          </a:p>
          <a:p>
            <a:pPr marL="457200" indent="-457200">
              <a:lnSpc>
                <a:spcPct val="170000"/>
              </a:lnSpc>
              <a:buFont typeface="Arial" panose="020B0604020202020204" pitchFamily="34" charset="0"/>
              <a:buChar char="•"/>
            </a:pPr>
            <a:r>
              <a:rPr lang="en-US" dirty="0"/>
              <a:t>Understand how adopting a sociological perspective allows us to develop a richer understanding of ourselves and the world.</a:t>
            </a:r>
          </a:p>
        </p:txBody>
      </p:sp>
    </p:spTree>
    <p:extLst>
      <p:ext uri="{BB962C8B-B14F-4D97-AF65-F5344CB8AC3E}">
        <p14:creationId xmlns:p14="http://schemas.microsoft.com/office/powerpoint/2010/main" val="3062533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Double Consciousness</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Double consciousness describes the identity struggle felt by African Americans in an American society that only lets them see themselves through the eyes of others.</a:t>
            </a:r>
          </a:p>
          <a:p>
            <a:pPr marL="457200" indent="-457200">
              <a:lnSpc>
                <a:spcPct val="170000"/>
              </a:lnSpc>
              <a:buFont typeface="Arial" panose="020B0604020202020204" pitchFamily="34" charset="0"/>
              <a:buChar char="•"/>
            </a:pPr>
            <a:r>
              <a:rPr lang="en-US" dirty="0"/>
              <a:t>Du Bois claimed that one’s sense of self and one’s identity are greatly influenced by historical experiences and social circumstances.</a:t>
            </a:r>
          </a:p>
          <a:p>
            <a:pPr marL="854075" indent="-390525">
              <a:lnSpc>
                <a:spcPct val="170000"/>
              </a:lnSpc>
              <a:buFont typeface="Arial" panose="020B0604020202020204" pitchFamily="34" charset="0"/>
              <a:buChar char="•"/>
            </a:pPr>
            <a:r>
              <a:rPr lang="en-US" dirty="0"/>
              <a:t>In the case of African Americans, they were shaped by the effects of slavery, emancipation, segregation, and prejudice.</a:t>
            </a:r>
          </a:p>
        </p:txBody>
      </p:sp>
    </p:spTree>
    <p:extLst>
      <p:ext uri="{BB962C8B-B14F-4D97-AF65-F5344CB8AC3E}">
        <p14:creationId xmlns:p14="http://schemas.microsoft.com/office/powerpoint/2010/main" val="699496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Race Relations</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“The problem of the twentieth century is the problem of the color line.”</a:t>
            </a:r>
          </a:p>
          <a:p>
            <a:pPr marL="457200" indent="-457200">
              <a:lnSpc>
                <a:spcPct val="170000"/>
              </a:lnSpc>
              <a:buFont typeface="Arial" panose="020B0604020202020204" pitchFamily="34" charset="0"/>
              <a:buChar char="•"/>
            </a:pPr>
            <a:r>
              <a:rPr lang="en-US" dirty="0"/>
              <a:t>Du Bois was the first social researcher to link the problems faced by African Americans to social and economic causes.</a:t>
            </a:r>
          </a:p>
          <a:p>
            <a:pPr marL="1028700" lvl="1" indent="-457200">
              <a:lnSpc>
                <a:spcPct val="170000"/>
              </a:lnSpc>
              <a:buFont typeface="Arial" panose="020B0604020202020204" pitchFamily="34" charset="0"/>
              <a:buChar char="•"/>
            </a:pPr>
            <a:r>
              <a:rPr lang="en-US" dirty="0"/>
              <a:t>This is a connection that most sociologists now widely accept.</a:t>
            </a:r>
          </a:p>
          <a:p>
            <a:pPr marL="457200" indent="-457200">
              <a:lnSpc>
                <a:spcPct val="170000"/>
              </a:lnSpc>
              <a:buFont typeface="Arial" panose="020B0604020202020204" pitchFamily="34" charset="0"/>
              <a:buChar char="•"/>
            </a:pPr>
            <a:r>
              <a:rPr lang="en-US" dirty="0"/>
              <a:t>He also connected social analysis to social reform.</a:t>
            </a:r>
          </a:p>
        </p:txBody>
      </p:sp>
    </p:spTree>
    <p:extLst>
      <p:ext uri="{BB962C8B-B14F-4D97-AF65-F5344CB8AC3E}">
        <p14:creationId xmlns:p14="http://schemas.microsoft.com/office/powerpoint/2010/main" val="3389519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Understanding the Modern World: The Sociological Debate</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Marx’s ideas about capitalism continue to influence the economics of modern societies.</a:t>
            </a:r>
          </a:p>
          <a:p>
            <a:pPr marL="457200" indent="-457200">
              <a:lnSpc>
                <a:spcPct val="170000"/>
              </a:lnSpc>
              <a:buFont typeface="Arial" panose="020B0604020202020204" pitchFamily="34" charset="0"/>
              <a:buChar char="•"/>
            </a:pPr>
            <a:r>
              <a:rPr lang="en-US" dirty="0"/>
              <a:t>For every sociologist that has refined Marx’s ideas, there have been others, such as Max Weber, who offer alternative analyses.</a:t>
            </a:r>
          </a:p>
          <a:p>
            <a:pPr marL="457200" indent="-457200">
              <a:lnSpc>
                <a:spcPct val="170000"/>
              </a:lnSpc>
              <a:buFont typeface="Arial" panose="020B0604020202020204" pitchFamily="34" charset="0"/>
              <a:buChar char="•"/>
            </a:pPr>
            <a:r>
              <a:rPr lang="en-US" b="1" dirty="0"/>
              <a:t>Rationalization</a:t>
            </a:r>
            <a:r>
              <a:rPr lang="en-US" dirty="0"/>
              <a:t>: A concept used by Weber to refer to the process by which modes of precise calculation and organization, involving abstract rules and procedures, increasingly come to dominate the social world.</a:t>
            </a:r>
          </a:p>
        </p:txBody>
      </p:sp>
    </p:spTree>
    <p:extLst>
      <p:ext uri="{BB962C8B-B14F-4D97-AF65-F5344CB8AC3E}">
        <p14:creationId xmlns:p14="http://schemas.microsoft.com/office/powerpoint/2010/main" val="2152311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D159-0540-2743-9558-4C26038A3FD9}"/>
              </a:ext>
            </a:extLst>
          </p:cNvPr>
          <p:cNvSpPr>
            <a:spLocks noGrp="1"/>
          </p:cNvSpPr>
          <p:nvPr>
            <p:ph type="title"/>
          </p:nvPr>
        </p:nvSpPr>
        <p:spPr/>
        <p:txBody>
          <a:bodyPr/>
          <a:lstStyle/>
          <a:p>
            <a:r>
              <a:rPr lang="en-US" dirty="0"/>
              <a:t>1.3 Modern Theoretical Approaches</a:t>
            </a:r>
          </a:p>
        </p:txBody>
      </p:sp>
    </p:spTree>
    <p:extLst>
      <p:ext uri="{BB962C8B-B14F-4D97-AF65-F5344CB8AC3E}">
        <p14:creationId xmlns:p14="http://schemas.microsoft.com/office/powerpoint/2010/main" val="4104201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Symbolic Interactionism (1 of 2)</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200" y="1456791"/>
            <a:ext cx="6375400" cy="4743448"/>
          </a:xfrm>
        </p:spPr>
        <p:txBody>
          <a:bodyPr>
            <a:normAutofit/>
          </a:bodyPr>
          <a:lstStyle/>
          <a:p>
            <a:pPr marL="457200" indent="-457200">
              <a:lnSpc>
                <a:spcPct val="170000"/>
              </a:lnSpc>
              <a:buFont typeface="Arial" panose="020B0604020202020204" pitchFamily="34" charset="0"/>
              <a:buChar char="•"/>
            </a:pPr>
            <a:r>
              <a:rPr lang="en-US" b="1" dirty="0"/>
              <a:t>Symbolic interactionism</a:t>
            </a:r>
            <a:r>
              <a:rPr lang="en-US" dirty="0"/>
              <a:t>: A theoretical approach developed by George Herbert Mead that emphasizes the role of symbols and language as core elements of all human interaction.</a:t>
            </a:r>
          </a:p>
          <a:p>
            <a:pPr marL="457200" indent="-457200">
              <a:lnSpc>
                <a:spcPct val="170000"/>
              </a:lnSpc>
              <a:buFont typeface="Arial" panose="020B0604020202020204" pitchFamily="34" charset="0"/>
              <a:buChar char="•"/>
            </a:pPr>
            <a:r>
              <a:rPr lang="en-US" b="1" dirty="0"/>
              <a:t>Symbol</a:t>
            </a:r>
            <a:r>
              <a:rPr lang="en-US" dirty="0"/>
              <a:t>: One item used to stand for or represent another.</a:t>
            </a:r>
          </a:p>
        </p:txBody>
      </p:sp>
      <p:pic>
        <p:nvPicPr>
          <p:cNvPr id="5" name="Picture 4">
            <a:extLst>
              <a:ext uri="{FF2B5EF4-FFF2-40B4-BE49-F238E27FC236}">
                <a16:creationId xmlns:a16="http://schemas.microsoft.com/office/drawing/2014/main" id="{89E5324A-3FB7-2B4E-8830-DA0C93DD8262}"/>
              </a:ext>
            </a:extLst>
          </p:cNvPr>
          <p:cNvPicPr>
            <a:picLocks noChangeAspect="1"/>
          </p:cNvPicPr>
          <p:nvPr/>
        </p:nvPicPr>
        <p:blipFill>
          <a:blip r:embed="rId3"/>
          <a:stretch>
            <a:fillRect/>
          </a:stretch>
        </p:blipFill>
        <p:spPr>
          <a:xfrm>
            <a:off x="7503935" y="1634067"/>
            <a:ext cx="3782131" cy="4532306"/>
          </a:xfrm>
          <a:prstGeom prst="rect">
            <a:avLst/>
          </a:prstGeom>
        </p:spPr>
      </p:pic>
    </p:spTree>
    <p:extLst>
      <p:ext uri="{BB962C8B-B14F-4D97-AF65-F5344CB8AC3E}">
        <p14:creationId xmlns:p14="http://schemas.microsoft.com/office/powerpoint/2010/main" val="849500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Symbolic Interactionism (2 of 2)</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Autofit/>
          </a:bodyPr>
          <a:lstStyle/>
          <a:p>
            <a:pPr marL="457200" indent="-457200">
              <a:lnSpc>
                <a:spcPct val="170000"/>
              </a:lnSpc>
              <a:buFont typeface="Arial" panose="020B0604020202020204" pitchFamily="34" charset="0"/>
              <a:buChar char="•"/>
            </a:pPr>
            <a:r>
              <a:rPr lang="en-US" dirty="0"/>
              <a:t>Mead argued that symbolic thought frees us from being limited in our experience to what we can actually see, hear, or feel.</a:t>
            </a:r>
          </a:p>
          <a:p>
            <a:pPr marL="457200" indent="-457200">
              <a:lnSpc>
                <a:spcPct val="170000"/>
              </a:lnSpc>
              <a:buFont typeface="Arial" panose="020B0604020202020204" pitchFamily="34" charset="0"/>
              <a:buChar char="•"/>
            </a:pPr>
            <a:r>
              <a:rPr lang="en-US" dirty="0"/>
              <a:t>In our interactions with others, we constantly look for context clues about appropriate behavior and interpret what others are up to. </a:t>
            </a:r>
          </a:p>
          <a:p>
            <a:pPr marL="457200" indent="-457200">
              <a:lnSpc>
                <a:spcPct val="170000"/>
              </a:lnSpc>
              <a:buFont typeface="Arial" panose="020B0604020202020204" pitchFamily="34" charset="0"/>
              <a:buChar char="•"/>
            </a:pPr>
            <a:r>
              <a:rPr lang="en-US" dirty="0"/>
              <a:t>Symbolic interactionism focuses on the detail of interpersonal interaction and how that detail is used to make sense of what others say and do.</a:t>
            </a:r>
          </a:p>
        </p:txBody>
      </p:sp>
    </p:spTree>
    <p:extLst>
      <p:ext uri="{BB962C8B-B14F-4D97-AF65-F5344CB8AC3E}">
        <p14:creationId xmlns:p14="http://schemas.microsoft.com/office/powerpoint/2010/main" val="801461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Functionalism</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Autofit/>
          </a:bodyPr>
          <a:lstStyle/>
          <a:p>
            <a:pPr marL="457200" indent="-457200">
              <a:lnSpc>
                <a:spcPct val="170000"/>
              </a:lnSpc>
              <a:buFont typeface="Arial" panose="020B0604020202020204" pitchFamily="34" charset="0"/>
              <a:buChar char="•"/>
            </a:pPr>
            <a:r>
              <a:rPr lang="en-US" b="1" dirty="0"/>
              <a:t>Functionalism</a:t>
            </a:r>
            <a:r>
              <a:rPr lang="en-US" dirty="0"/>
              <a:t>: A theoretical perspective based on the notion that social events can best be explained in terms of the functions they perform—that is, the contributions they make to the continuity of a society.</a:t>
            </a:r>
          </a:p>
          <a:p>
            <a:pPr marL="457200" indent="-457200">
              <a:lnSpc>
                <a:spcPct val="170000"/>
              </a:lnSpc>
              <a:buFont typeface="Arial" panose="020B0604020202020204" pitchFamily="34" charset="0"/>
              <a:buChar char="•"/>
            </a:pPr>
            <a:r>
              <a:rPr lang="en-US" dirty="0"/>
              <a:t>Functionalists regard order and balance as the normal state of society, and this social equilibrium is grounded in a moral consensus of shared values among the members of society.</a:t>
            </a:r>
          </a:p>
          <a:p>
            <a:pPr marL="457200" indent="-457200">
              <a:lnSpc>
                <a:spcPct val="170000"/>
              </a:lnSpc>
              <a:buFont typeface="Arial" panose="020B0604020202020204" pitchFamily="34" charset="0"/>
              <a:buChar char="•"/>
            </a:pPr>
            <a:r>
              <a:rPr lang="en-US" dirty="0"/>
              <a:t>Talcott Parsons and Robert K. Merton brought functionalism to prominence.</a:t>
            </a:r>
          </a:p>
        </p:txBody>
      </p:sp>
    </p:spTree>
    <p:extLst>
      <p:ext uri="{BB962C8B-B14F-4D97-AF65-F5344CB8AC3E}">
        <p14:creationId xmlns:p14="http://schemas.microsoft.com/office/powerpoint/2010/main" val="4140745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Merton’s Functions</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694893" cy="4755473"/>
          </a:xfrm>
        </p:spPr>
        <p:txBody>
          <a:bodyPr>
            <a:normAutofit/>
          </a:bodyPr>
          <a:lstStyle/>
          <a:p>
            <a:pPr marL="457200" indent="-457200">
              <a:lnSpc>
                <a:spcPct val="170000"/>
              </a:lnSpc>
              <a:buFont typeface="Arial" panose="020B0604020202020204" pitchFamily="34" charset="0"/>
              <a:buChar char="•"/>
            </a:pPr>
            <a:r>
              <a:rPr lang="en-US" b="1" dirty="0"/>
              <a:t>Manifest functions</a:t>
            </a:r>
            <a:r>
              <a:rPr lang="en-US" dirty="0"/>
              <a:t>: The functions of a type of social activity that are known to and intended by the individuals involved in the activity.</a:t>
            </a:r>
          </a:p>
          <a:p>
            <a:pPr marL="457200" indent="-457200">
              <a:lnSpc>
                <a:spcPct val="170000"/>
              </a:lnSpc>
              <a:buFont typeface="Arial" panose="020B0604020202020204" pitchFamily="34" charset="0"/>
              <a:buChar char="•"/>
            </a:pPr>
            <a:r>
              <a:rPr lang="en-US" b="1" dirty="0"/>
              <a:t>Latent functions</a:t>
            </a:r>
            <a:r>
              <a:rPr lang="en-US" dirty="0"/>
              <a:t>: Functional consequences that are not intended or recognized by the members of a social system in which they occur.</a:t>
            </a:r>
          </a:p>
          <a:p>
            <a:pPr marL="457200" indent="-457200">
              <a:lnSpc>
                <a:spcPct val="170000"/>
              </a:lnSpc>
              <a:buFont typeface="Arial" panose="020B0604020202020204" pitchFamily="34" charset="0"/>
              <a:buChar char="•"/>
            </a:pPr>
            <a:r>
              <a:rPr lang="en-US" dirty="0"/>
              <a:t>Merton thought a major part of sociological explanation consisted in uncovering the latent functions of social activities and institutions.</a:t>
            </a:r>
          </a:p>
          <a:p>
            <a:pPr marL="457200" indent="-457200">
              <a:lnSpc>
                <a:spcPct val="170000"/>
              </a:lnSpc>
              <a:buFont typeface="Arial" panose="020B0604020202020204" pitchFamily="34" charset="0"/>
              <a:buChar char="•"/>
            </a:pPr>
            <a:r>
              <a:rPr lang="en-US" dirty="0"/>
              <a:t>He also distinguished between functions and dysfunctions.</a:t>
            </a:r>
          </a:p>
        </p:txBody>
      </p:sp>
    </p:spTree>
    <p:extLst>
      <p:ext uri="{BB962C8B-B14F-4D97-AF65-F5344CB8AC3E}">
        <p14:creationId xmlns:p14="http://schemas.microsoft.com/office/powerpoint/2010/main" val="1837928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Limitations of Functionalism</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vert="horz" lIns="91440" tIns="45720" rIns="91440" bIns="45720" rtlCol="0" anchor="t">
            <a:normAutofit/>
          </a:bodyPr>
          <a:lstStyle/>
          <a:p>
            <a:pPr marL="457200" indent="-457200">
              <a:lnSpc>
                <a:spcPct val="170000"/>
              </a:lnSpc>
              <a:buFont typeface="Arial" panose="020B0604020202020204" pitchFamily="34" charset="0"/>
              <a:buChar char="•"/>
            </a:pPr>
            <a:r>
              <a:rPr lang="en-US" dirty="0"/>
              <a:t>Functionalism was a leading theoretical tradition for most of the twentieth century, but its popularity has declined as its limitations became apparent.</a:t>
            </a:r>
          </a:p>
          <a:p>
            <a:pPr marL="457200" indent="-457200">
              <a:lnSpc>
                <a:spcPct val="170000"/>
              </a:lnSpc>
              <a:buFont typeface="Arial" panose="020B0604020202020204" pitchFamily="34" charset="0"/>
              <a:buChar char="•"/>
            </a:pPr>
            <a:r>
              <a:rPr lang="en-US" dirty="0"/>
              <a:t>Functionalist thinkers like Talcott Parsons unduly stressed factors leading to social cohesion at the expense of those producing division and conflict.</a:t>
            </a:r>
          </a:p>
          <a:p>
            <a:pPr marL="457200" indent="-457200">
              <a:lnSpc>
                <a:spcPct val="170000"/>
              </a:lnSpc>
              <a:buFont typeface="Arial" panose="020B0604020202020204" pitchFamily="34" charset="0"/>
              <a:buChar char="•"/>
            </a:pPr>
            <a:r>
              <a:rPr lang="en-US" dirty="0"/>
              <a:t>Many critics claim that functional analysis attributes to societies certain qualities they do not have.</a:t>
            </a:r>
          </a:p>
        </p:txBody>
      </p:sp>
    </p:spTree>
    <p:extLst>
      <p:ext uri="{BB962C8B-B14F-4D97-AF65-F5344CB8AC3E}">
        <p14:creationId xmlns:p14="http://schemas.microsoft.com/office/powerpoint/2010/main" val="3012558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Conflict Theories</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Conflict theory</a:t>
            </a:r>
            <a:r>
              <a:rPr lang="en-US" dirty="0"/>
              <a:t>: A sociological perspective that emphasizes the role of political and economic power and oppression as contributing to the existing social order.</a:t>
            </a:r>
          </a:p>
          <a:p>
            <a:pPr marL="457200" indent="-457200">
              <a:lnSpc>
                <a:spcPct val="170000"/>
              </a:lnSpc>
              <a:buFont typeface="Arial" panose="020B0604020202020204" pitchFamily="34" charset="0"/>
              <a:buChar char="•"/>
            </a:pPr>
            <a:r>
              <a:rPr lang="en-US" dirty="0"/>
              <a:t>Social order is believed to be maintained by domination, with power in the hands of those who possess the greatest political, economic, and social resources.</a:t>
            </a:r>
          </a:p>
          <a:p>
            <a:pPr marL="457200" indent="-457200">
              <a:lnSpc>
                <a:spcPct val="170000"/>
              </a:lnSpc>
              <a:buFont typeface="Arial" panose="020B0604020202020204" pitchFamily="34" charset="0"/>
              <a:buChar char="•"/>
            </a:pPr>
            <a:r>
              <a:rPr lang="en-US" dirty="0"/>
              <a:t>Marxism and feminist theories are typically classified as conflict theories.</a:t>
            </a:r>
          </a:p>
        </p:txBody>
      </p:sp>
    </p:spTree>
    <p:extLst>
      <p:ext uri="{BB962C8B-B14F-4D97-AF65-F5344CB8AC3E}">
        <p14:creationId xmlns:p14="http://schemas.microsoft.com/office/powerpoint/2010/main" val="317329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What Is Sociology?</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vert="horz" lIns="91440" tIns="45720" rIns="91440" bIns="45720" rtlCol="0" anchor="t">
            <a:normAutofit/>
          </a:bodyPr>
          <a:lstStyle/>
          <a:p>
            <a:pPr marL="457200" indent="-457200">
              <a:lnSpc>
                <a:spcPct val="170000"/>
              </a:lnSpc>
              <a:buFont typeface="Arial" panose="020B0604020202020204" pitchFamily="34" charset="0"/>
              <a:buChar char="•"/>
            </a:pPr>
            <a:r>
              <a:rPr lang="en-US" dirty="0"/>
              <a:t>The COVID-19 pandemic of 2020 caused drastic shifts in many areas of life, including academia.</a:t>
            </a:r>
          </a:p>
          <a:p>
            <a:pPr marL="457200" indent="-457200">
              <a:lnSpc>
                <a:spcPct val="170000"/>
              </a:lnSpc>
              <a:buFont typeface="Arial" panose="020B0604020202020204" pitchFamily="34" charset="0"/>
              <a:buChar char="•"/>
            </a:pPr>
            <a:r>
              <a:rPr lang="en-US" dirty="0"/>
              <a:t>Students, teachers, and parents were all suddenly forced to take note of and reevaluate their understandings of everyday life.</a:t>
            </a:r>
          </a:p>
          <a:p>
            <a:pPr marL="457200" indent="-457200">
              <a:lnSpc>
                <a:spcPct val="170000"/>
              </a:lnSpc>
              <a:buFont typeface="Arial" panose="020B0604020202020204" pitchFamily="34" charset="0"/>
              <a:buChar char="•"/>
            </a:pPr>
            <a:r>
              <a:rPr lang="en-US" dirty="0"/>
              <a:t>The sociologist C. Wright Mills would have called this an example of average people using their sociological imagination.</a:t>
            </a:r>
          </a:p>
        </p:txBody>
      </p:sp>
    </p:spTree>
    <p:extLst>
      <p:ext uri="{BB962C8B-B14F-4D97-AF65-F5344CB8AC3E}">
        <p14:creationId xmlns:p14="http://schemas.microsoft.com/office/powerpoint/2010/main" val="2644712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Marxism</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Marxism</a:t>
            </a:r>
            <a:r>
              <a:rPr lang="en-US" dirty="0"/>
              <a:t>: A body of thought deriving its main elements from the ideas of Karl Marx. It differs from non-Marxist traditions of sociology in that its adherents view sociology as a combination of sociological analysis and political reform. </a:t>
            </a:r>
          </a:p>
          <a:p>
            <a:pPr marL="457200" indent="-457200">
              <a:lnSpc>
                <a:spcPct val="170000"/>
              </a:lnSpc>
              <a:buFont typeface="Arial" panose="020B0604020202020204" pitchFamily="34" charset="0"/>
              <a:buChar char="•"/>
            </a:pPr>
            <a:r>
              <a:rPr lang="en-US" dirty="0"/>
              <a:t>Marxism is supposed to generate a program of radical political change. </a:t>
            </a:r>
          </a:p>
          <a:p>
            <a:pPr marL="457200" indent="-457200">
              <a:lnSpc>
                <a:spcPct val="170000"/>
              </a:lnSpc>
              <a:buFont typeface="Arial" panose="020B0604020202020204" pitchFamily="34" charset="0"/>
              <a:buChar char="•"/>
            </a:pPr>
            <a:r>
              <a:rPr lang="en-US" dirty="0"/>
              <a:t>Marxists lay more emphasis on conflict, class divisions, power, and ideology than many non-Marxist sociologists.</a:t>
            </a:r>
          </a:p>
        </p:txBody>
      </p:sp>
    </p:spTree>
    <p:extLst>
      <p:ext uri="{BB962C8B-B14F-4D97-AF65-F5344CB8AC3E}">
        <p14:creationId xmlns:p14="http://schemas.microsoft.com/office/powerpoint/2010/main" val="2250674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Power</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Power</a:t>
            </a:r>
            <a:r>
              <a:rPr lang="en-US" dirty="0"/>
              <a:t>: The ability of individuals or the members of a group to achieve aims or further the interests they hold. </a:t>
            </a:r>
          </a:p>
          <a:p>
            <a:pPr marL="457200" indent="-457200">
              <a:lnSpc>
                <a:spcPct val="170000"/>
              </a:lnSpc>
              <a:buFont typeface="Arial" panose="020B0604020202020204" pitchFamily="34" charset="0"/>
              <a:buChar char="•"/>
            </a:pPr>
            <a:r>
              <a:rPr lang="en-US" dirty="0"/>
              <a:t>Power is a pervasive element in all human relationships. </a:t>
            </a:r>
          </a:p>
          <a:p>
            <a:pPr marL="457200" indent="-457200">
              <a:lnSpc>
                <a:spcPct val="170000"/>
              </a:lnSpc>
              <a:buFont typeface="Arial" panose="020B0604020202020204" pitchFamily="34" charset="0"/>
              <a:buChar char="•"/>
            </a:pPr>
            <a:r>
              <a:rPr lang="en-US" dirty="0"/>
              <a:t>Many conflicts in society are power struggles, because how much power an individual or group is able to achieve governs how far they are able to put their wishes into practice.</a:t>
            </a:r>
          </a:p>
        </p:txBody>
      </p:sp>
    </p:spTree>
    <p:extLst>
      <p:ext uri="{BB962C8B-B14F-4D97-AF65-F5344CB8AC3E}">
        <p14:creationId xmlns:p14="http://schemas.microsoft.com/office/powerpoint/2010/main" val="2630560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Ideologies</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Ideologies</a:t>
            </a:r>
            <a:r>
              <a:rPr lang="en-US" dirty="0"/>
              <a:t>: Shared ideas or beliefs that serve to justify the interests of dominant groups. </a:t>
            </a:r>
          </a:p>
          <a:p>
            <a:pPr marL="457200" indent="-457200">
              <a:lnSpc>
                <a:spcPct val="170000"/>
              </a:lnSpc>
              <a:buFont typeface="Arial" panose="020B0604020202020204" pitchFamily="34" charset="0"/>
              <a:buChar char="•"/>
            </a:pPr>
            <a:r>
              <a:rPr lang="en-US" dirty="0"/>
              <a:t>Ideologies are found in all societies in which there are systematic and ingrained inequalities among groups. </a:t>
            </a:r>
          </a:p>
          <a:p>
            <a:pPr marL="457200" indent="-457200">
              <a:lnSpc>
                <a:spcPct val="170000"/>
              </a:lnSpc>
              <a:buFont typeface="Arial" panose="020B0604020202020204" pitchFamily="34" charset="0"/>
              <a:buChar char="•"/>
            </a:pPr>
            <a:r>
              <a:rPr lang="en-US" dirty="0"/>
              <a:t>The concept of ideology connects closely with that of power, since ideological systems serve to legitimize the power that groups hold.</a:t>
            </a:r>
          </a:p>
        </p:txBody>
      </p:sp>
    </p:spTree>
    <p:extLst>
      <p:ext uri="{BB962C8B-B14F-4D97-AF65-F5344CB8AC3E}">
        <p14:creationId xmlns:p14="http://schemas.microsoft.com/office/powerpoint/2010/main" val="2847213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Feminist Theory</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5011742"/>
          </a:xfrm>
        </p:spPr>
        <p:txBody>
          <a:bodyPr>
            <a:normAutofit lnSpcReduction="10000"/>
          </a:bodyPr>
          <a:lstStyle/>
          <a:p>
            <a:pPr marL="457200" indent="-457200">
              <a:lnSpc>
                <a:spcPct val="170000"/>
              </a:lnSpc>
              <a:buFont typeface="Arial" panose="020B0604020202020204" pitchFamily="34" charset="0"/>
              <a:buChar char="•"/>
            </a:pPr>
            <a:r>
              <a:rPr lang="en-US" b="1" dirty="0"/>
              <a:t>Feminist theory</a:t>
            </a:r>
            <a:r>
              <a:rPr lang="en-US" dirty="0"/>
              <a:t>: A sociological perspective that emphasizes the centrality of gender in analyzing the social world and particularly the uniqueness of the experience of women. </a:t>
            </a:r>
          </a:p>
          <a:p>
            <a:pPr marL="457200" indent="-457200">
              <a:lnSpc>
                <a:spcPct val="170000"/>
              </a:lnSpc>
              <a:buFont typeface="Arial" panose="020B0604020202020204" pitchFamily="34" charset="0"/>
              <a:buChar char="•"/>
            </a:pPr>
            <a:r>
              <a:rPr lang="en-US" dirty="0"/>
              <a:t>There are many strands of feminist theory, but they all share the desire to explain gender inequality in society and to work to overcome it.</a:t>
            </a:r>
          </a:p>
          <a:p>
            <a:pPr marL="457200" indent="-457200">
              <a:lnSpc>
                <a:spcPct val="170000"/>
              </a:lnSpc>
              <a:buFont typeface="Arial" panose="020B0604020202020204" pitchFamily="34" charset="0"/>
              <a:buChar char="•"/>
            </a:pPr>
            <a:r>
              <a:rPr lang="en-US" dirty="0"/>
              <a:t>The prominence of feminist theory in contemporary sociology is notable because gender issues were scarcely broached by the major figures who established the discipline.</a:t>
            </a:r>
          </a:p>
        </p:txBody>
      </p:sp>
    </p:spTree>
    <p:extLst>
      <p:ext uri="{BB962C8B-B14F-4D97-AF65-F5344CB8AC3E}">
        <p14:creationId xmlns:p14="http://schemas.microsoft.com/office/powerpoint/2010/main" val="3931215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Feminism (1 of 2)</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Feminism</a:t>
            </a:r>
            <a:r>
              <a:rPr lang="en-US" dirty="0"/>
              <a:t>: Advocacy of the rights of women to be equal with men in all spheres of life. </a:t>
            </a:r>
          </a:p>
          <a:p>
            <a:pPr marL="457200" indent="-457200">
              <a:lnSpc>
                <a:spcPct val="170000"/>
              </a:lnSpc>
              <a:buFont typeface="Arial" panose="020B0604020202020204" pitchFamily="34" charset="0"/>
              <a:buChar char="•"/>
            </a:pPr>
            <a:r>
              <a:rPr lang="en-US" dirty="0"/>
              <a:t>Feminism dates from the late eighteenth century in Europe, and feminist movements exist in most countries today.</a:t>
            </a:r>
          </a:p>
          <a:p>
            <a:pPr marL="457200" indent="-457200">
              <a:lnSpc>
                <a:spcPct val="170000"/>
              </a:lnSpc>
              <a:buFont typeface="Arial" panose="020B0604020202020204" pitchFamily="34" charset="0"/>
              <a:buChar char="•"/>
            </a:pPr>
            <a:r>
              <a:rPr lang="en-US" dirty="0"/>
              <a:t>Like Marxism, feminism links sociological theory and political reform.</a:t>
            </a:r>
          </a:p>
        </p:txBody>
      </p:sp>
    </p:spTree>
    <p:extLst>
      <p:ext uri="{BB962C8B-B14F-4D97-AF65-F5344CB8AC3E}">
        <p14:creationId xmlns:p14="http://schemas.microsoft.com/office/powerpoint/2010/main" val="2836214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Feminism (2 of 2)</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Feminist sociologists argue that women’s lives and experiences are central to the study of society.</a:t>
            </a:r>
          </a:p>
          <a:p>
            <a:pPr marL="457200" indent="-457200">
              <a:lnSpc>
                <a:spcPct val="170000"/>
              </a:lnSpc>
              <a:buFont typeface="Arial" panose="020B0604020202020204" pitchFamily="34" charset="0"/>
              <a:buChar char="•"/>
            </a:pPr>
            <a:r>
              <a:rPr lang="en-US" dirty="0"/>
              <a:t>They highlight gender relations and gender inequality as important determinants of social life, and emphasize that gendered patterns and gendered inequalities are not natural but socially constructed.</a:t>
            </a:r>
          </a:p>
          <a:p>
            <a:pPr marL="457200" indent="-457200">
              <a:lnSpc>
                <a:spcPct val="170000"/>
              </a:lnSpc>
              <a:buFont typeface="Arial" panose="020B0604020202020204" pitchFamily="34" charset="0"/>
              <a:buChar char="•"/>
            </a:pPr>
            <a:r>
              <a:rPr lang="en-US" dirty="0"/>
              <a:t>Today, feminist sociology focuses on the intersection of gender, race, and class.</a:t>
            </a:r>
          </a:p>
        </p:txBody>
      </p:sp>
    </p:spTree>
    <p:extLst>
      <p:ext uri="{BB962C8B-B14F-4D97-AF65-F5344CB8AC3E}">
        <p14:creationId xmlns:p14="http://schemas.microsoft.com/office/powerpoint/2010/main" val="187278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Rational Choice Theory</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Rational choice approach</a:t>
            </a:r>
            <a:r>
              <a:rPr lang="en-US" dirty="0"/>
              <a:t>: A theory that posits that if you could have only a single variable to explain society, self-interest would be the best one.</a:t>
            </a:r>
          </a:p>
          <a:p>
            <a:pPr marL="457200" indent="-457200">
              <a:lnSpc>
                <a:spcPct val="170000"/>
              </a:lnSpc>
              <a:buFont typeface="Arial" panose="020B0604020202020204" pitchFamily="34" charset="0"/>
              <a:buChar char="•"/>
            </a:pPr>
            <a:r>
              <a:rPr lang="en-US" dirty="0"/>
              <a:t>It is derived from Weber’s categorization of “instrumental” behavior, which describes behavior oriented toward self-interest.</a:t>
            </a:r>
          </a:p>
          <a:p>
            <a:pPr marL="457200" indent="-457200">
              <a:lnSpc>
                <a:spcPct val="170000"/>
              </a:lnSpc>
              <a:buFont typeface="Arial" panose="020B0604020202020204" pitchFamily="34" charset="0"/>
              <a:buChar char="•"/>
            </a:pPr>
            <a:r>
              <a:rPr lang="en-US" dirty="0"/>
              <a:t>Within the field of criminology, rational choice analysis argues that deviant behavior is a rational response to a specific social situation.</a:t>
            </a:r>
          </a:p>
          <a:p>
            <a:pPr marL="457200" indent="-457200">
              <a:lnSpc>
                <a:spcPct val="170000"/>
              </a:lnSpc>
              <a:buFont typeface="Arial" panose="020B0604020202020204" pitchFamily="34" charset="0"/>
              <a:buChar char="•"/>
            </a:pPr>
            <a:r>
              <a:rPr lang="en-US" dirty="0"/>
              <a:t>Though this is a useful theoretical approach, it cannot explain everything.</a:t>
            </a:r>
          </a:p>
        </p:txBody>
      </p:sp>
    </p:spTree>
    <p:extLst>
      <p:ext uri="{BB962C8B-B14F-4D97-AF65-F5344CB8AC3E}">
        <p14:creationId xmlns:p14="http://schemas.microsoft.com/office/powerpoint/2010/main" val="1820959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Postmodern Theory</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vert="horz" lIns="91440" tIns="45720" rIns="91440" bIns="45720" rtlCol="0" anchor="t">
            <a:normAutofit/>
          </a:bodyPr>
          <a:lstStyle/>
          <a:p>
            <a:pPr marL="457200" indent="-457200">
              <a:lnSpc>
                <a:spcPct val="170000"/>
              </a:lnSpc>
              <a:buFont typeface="Arial" panose="020B0604020202020204" pitchFamily="34" charset="0"/>
              <a:buChar char="•"/>
            </a:pPr>
            <a:r>
              <a:rPr lang="en-US" b="1" dirty="0"/>
              <a:t>Postmodernism</a:t>
            </a:r>
            <a:r>
              <a:rPr lang="en-US" dirty="0"/>
              <a:t>: The belief that society is no longer governed by history or progress. </a:t>
            </a:r>
          </a:p>
          <a:p>
            <a:pPr marL="457200" indent="-457200">
              <a:lnSpc>
                <a:spcPct val="170000"/>
              </a:lnSpc>
              <a:buFont typeface="Arial" panose="020B0604020202020204" pitchFamily="34" charset="0"/>
              <a:buChar char="•"/>
            </a:pPr>
            <a:r>
              <a:rPr lang="en-US" dirty="0"/>
              <a:t>Postmodern society is highly pluralistic and diverse, with no “grand narrative” guiding its development. </a:t>
            </a:r>
          </a:p>
          <a:p>
            <a:pPr marL="457200" indent="-457200">
              <a:lnSpc>
                <a:spcPct val="170000"/>
              </a:lnSpc>
              <a:buFont typeface="Arial" panose="020B0604020202020204" pitchFamily="34" charset="0"/>
              <a:buChar char="•"/>
            </a:pPr>
            <a:r>
              <a:rPr lang="en-US" dirty="0"/>
              <a:t>It is dominated by the new media, which “take us out” of our past, and everything seems constantly in flux.</a:t>
            </a:r>
          </a:p>
        </p:txBody>
      </p:sp>
    </p:spTree>
    <p:extLst>
      <p:ext uri="{BB962C8B-B14F-4D97-AF65-F5344CB8AC3E}">
        <p14:creationId xmlns:p14="http://schemas.microsoft.com/office/powerpoint/2010/main" val="1702048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Jean Baudrillard</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One postmodern theorist, Jean Baudrillard, believed that electronic media created a chaotic, empty world.</a:t>
            </a:r>
          </a:p>
          <a:p>
            <a:pPr marL="457200" indent="-457200">
              <a:lnSpc>
                <a:spcPct val="170000"/>
              </a:lnSpc>
              <a:buFont typeface="Arial" panose="020B0604020202020204" pitchFamily="34" charset="0"/>
              <a:buChar char="•"/>
            </a:pPr>
            <a:r>
              <a:rPr lang="en-US" dirty="0"/>
              <a:t>He argued that meaning is created by the flow of images, as in TV programs, and that much of our world is now a make-believe universe in which we respond to media images rather than to real persons or places. </a:t>
            </a:r>
          </a:p>
        </p:txBody>
      </p:sp>
    </p:spTree>
    <p:extLst>
      <p:ext uri="{BB962C8B-B14F-4D97-AF65-F5344CB8AC3E}">
        <p14:creationId xmlns:p14="http://schemas.microsoft.com/office/powerpoint/2010/main" val="2189082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Theoretical Thinking in Sociology</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Theoretical approaches are distinct from theories. </a:t>
            </a:r>
          </a:p>
          <a:p>
            <a:pPr marL="1028700" lvl="1" indent="-457200">
              <a:lnSpc>
                <a:spcPct val="170000"/>
              </a:lnSpc>
              <a:buFont typeface="Arial" panose="020B0604020202020204" pitchFamily="34" charset="0"/>
              <a:buChar char="•"/>
            </a:pPr>
            <a:r>
              <a:rPr lang="en-US" dirty="0"/>
              <a:t>Theories are more narrowly focused and represent attempts to explain particular social conditions or types of events. </a:t>
            </a:r>
          </a:p>
          <a:p>
            <a:pPr marL="1028700" lvl="1" indent="-457200">
              <a:lnSpc>
                <a:spcPct val="170000"/>
              </a:lnSpc>
              <a:buFont typeface="Arial" panose="020B0604020202020204" pitchFamily="34" charset="0"/>
              <a:buChar char="•"/>
            </a:pPr>
            <a:r>
              <a:rPr lang="en-US" dirty="0"/>
              <a:t>Theories are usually formed during the research process and suggest other problems for subsequent research.</a:t>
            </a:r>
          </a:p>
        </p:txBody>
      </p:sp>
    </p:spTree>
    <p:extLst>
      <p:ext uri="{BB962C8B-B14F-4D97-AF65-F5344CB8AC3E}">
        <p14:creationId xmlns:p14="http://schemas.microsoft.com/office/powerpoint/2010/main" val="92327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The Sociological Imagination</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Sociological imagination</a:t>
            </a:r>
            <a:r>
              <a:rPr lang="en-US" dirty="0"/>
              <a:t>: The application of imaginative thought to the asking and answering of sociological questions. Someone using the sociological imagination “thinks himself away” from the familiar routines of daily life.</a:t>
            </a:r>
          </a:p>
          <a:p>
            <a:pPr marL="457200" indent="-457200">
              <a:lnSpc>
                <a:spcPct val="170000"/>
              </a:lnSpc>
              <a:buFont typeface="Arial" panose="020B0604020202020204" pitchFamily="34" charset="0"/>
              <a:buChar char="•"/>
            </a:pPr>
            <a:r>
              <a:rPr lang="en-US" b="1" dirty="0"/>
              <a:t>Social structure</a:t>
            </a:r>
            <a:r>
              <a:rPr lang="en-US" dirty="0"/>
              <a:t>: The underlying regularities or patterns in how people behave in their relationships with one another.</a:t>
            </a:r>
          </a:p>
        </p:txBody>
      </p:sp>
    </p:spTree>
    <p:extLst>
      <p:ext uri="{BB962C8B-B14F-4D97-AF65-F5344CB8AC3E}">
        <p14:creationId xmlns:p14="http://schemas.microsoft.com/office/powerpoint/2010/main" val="4047874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Scales of Theoretical Thinking</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Sociologists do not share a unified position on whether theories should be specific, wide-ranging, or somewhere in between.</a:t>
            </a:r>
          </a:p>
          <a:p>
            <a:pPr marL="1028700" lvl="1" indent="-457200">
              <a:lnSpc>
                <a:spcPct val="170000"/>
              </a:lnSpc>
              <a:buFont typeface="Arial" panose="020B0604020202020204" pitchFamily="34" charset="0"/>
              <a:buChar char="•"/>
            </a:pPr>
            <a:r>
              <a:rPr lang="en-US" dirty="0"/>
              <a:t>Merton argued for middle-range theories, which are specific enough to be tested by empirical research, yet general enough to cover a range of phenomena.</a:t>
            </a:r>
          </a:p>
          <a:p>
            <a:pPr marL="1028700" lvl="1" indent="-457200">
              <a:lnSpc>
                <a:spcPct val="170000"/>
              </a:lnSpc>
              <a:buFont typeface="Arial" panose="020B0604020202020204" pitchFamily="34" charset="0"/>
              <a:buChar char="•"/>
            </a:pPr>
            <a:r>
              <a:rPr lang="en-US" dirty="0"/>
              <a:t>Other theoretical schemes, like those in the Marxist tradition, are grander in scale.</a:t>
            </a:r>
          </a:p>
        </p:txBody>
      </p:sp>
    </p:spTree>
    <p:extLst>
      <p:ext uri="{BB962C8B-B14F-4D97-AF65-F5344CB8AC3E}">
        <p14:creationId xmlns:p14="http://schemas.microsoft.com/office/powerpoint/2010/main" val="3040574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Diversity in Theoretical Thinking</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Assessing sociological theories and theoretical approaches is challenging.</a:t>
            </a:r>
          </a:p>
          <a:p>
            <a:pPr marL="457200" indent="-457200">
              <a:lnSpc>
                <a:spcPct val="170000"/>
              </a:lnSpc>
              <a:buFont typeface="Arial" panose="020B0604020202020204" pitchFamily="34" charset="0"/>
              <a:buChar char="•"/>
            </a:pPr>
            <a:r>
              <a:rPr lang="en-US" dirty="0"/>
              <a:t>Human behavior is complex, and no single theoretical perspective could adequately cover all its aspects.</a:t>
            </a:r>
          </a:p>
          <a:p>
            <a:pPr marL="457200" indent="-457200">
              <a:lnSpc>
                <a:spcPct val="170000"/>
              </a:lnSpc>
              <a:buFont typeface="Arial" panose="020B0604020202020204" pitchFamily="34" charset="0"/>
              <a:buChar char="•"/>
            </a:pPr>
            <a:r>
              <a:rPr lang="en-US" dirty="0"/>
              <a:t>Diversity in theoretical thinking provides a rich source of ideas for research and stimulates the imaginative capacities so essential to progress in sociological work.</a:t>
            </a:r>
          </a:p>
        </p:txBody>
      </p:sp>
    </p:spTree>
    <p:extLst>
      <p:ext uri="{BB962C8B-B14F-4D97-AF65-F5344CB8AC3E}">
        <p14:creationId xmlns:p14="http://schemas.microsoft.com/office/powerpoint/2010/main" val="3450182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Levels of Analysis</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659534" cy="4743448"/>
          </a:xfrm>
        </p:spPr>
        <p:txBody>
          <a:bodyPr>
            <a:normAutofit/>
          </a:bodyPr>
          <a:lstStyle/>
          <a:p>
            <a:pPr marL="457200" indent="-457200">
              <a:lnSpc>
                <a:spcPct val="170000"/>
              </a:lnSpc>
              <a:buFont typeface="Arial" panose="020B0604020202020204" pitchFamily="34" charset="0"/>
              <a:buChar char="•"/>
            </a:pPr>
            <a:r>
              <a:rPr lang="en-US" b="1" dirty="0"/>
              <a:t>Microsociology</a:t>
            </a:r>
            <a:r>
              <a:rPr lang="en-US" dirty="0"/>
              <a:t>: The study of human behavior in the context of face-to-face interaction.</a:t>
            </a:r>
          </a:p>
          <a:p>
            <a:pPr marL="1028700" lvl="1" indent="-457200">
              <a:lnSpc>
                <a:spcPct val="170000"/>
              </a:lnSpc>
              <a:buFont typeface="Arial" panose="020B0604020202020204" pitchFamily="34" charset="0"/>
              <a:buChar char="•"/>
            </a:pPr>
            <a:r>
              <a:rPr lang="en-US" dirty="0"/>
              <a:t>Micro studies are necessary for illuminating broad institutional patterns.</a:t>
            </a:r>
          </a:p>
          <a:p>
            <a:pPr marL="457200" indent="-457200">
              <a:lnSpc>
                <a:spcPct val="170000"/>
              </a:lnSpc>
              <a:buFont typeface="Arial" panose="020B0604020202020204" pitchFamily="34" charset="0"/>
              <a:buChar char="•"/>
            </a:pPr>
            <a:r>
              <a:rPr lang="en-US" b="1" dirty="0"/>
              <a:t>Macrosociology</a:t>
            </a:r>
            <a:r>
              <a:rPr lang="en-US" dirty="0"/>
              <a:t>: The study of large-scale groups, organizations, or social systems.</a:t>
            </a:r>
          </a:p>
          <a:p>
            <a:pPr marL="1028700" lvl="1" indent="-457200">
              <a:lnSpc>
                <a:spcPct val="170000"/>
              </a:lnSpc>
              <a:buFont typeface="Arial" panose="020B0604020202020204" pitchFamily="34" charset="0"/>
              <a:buChar char="•"/>
            </a:pPr>
            <a:r>
              <a:rPr lang="en-US" dirty="0"/>
              <a:t>Macro analysis is essential for understanding the institutional background of daily life.</a:t>
            </a:r>
          </a:p>
        </p:txBody>
      </p:sp>
    </p:spTree>
    <p:extLst>
      <p:ext uri="{BB962C8B-B14F-4D97-AF65-F5344CB8AC3E}">
        <p14:creationId xmlns:p14="http://schemas.microsoft.com/office/powerpoint/2010/main" val="27996666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D159-0540-2743-9558-4C26038A3FD9}"/>
              </a:ext>
            </a:extLst>
          </p:cNvPr>
          <p:cNvSpPr>
            <a:spLocks noGrp="1"/>
          </p:cNvSpPr>
          <p:nvPr>
            <p:ph type="title"/>
          </p:nvPr>
        </p:nvSpPr>
        <p:spPr/>
        <p:txBody>
          <a:bodyPr/>
          <a:lstStyle/>
          <a:p>
            <a:r>
              <a:rPr lang="en-US" dirty="0"/>
              <a:t>1.4 How Can Sociology Help Us?</a:t>
            </a:r>
          </a:p>
        </p:txBody>
      </p:sp>
    </p:spTree>
    <p:extLst>
      <p:ext uri="{BB962C8B-B14F-4D97-AF65-F5344CB8AC3E}">
        <p14:creationId xmlns:p14="http://schemas.microsoft.com/office/powerpoint/2010/main" val="3132496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How Can Sociology Help Us?</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2"/>
            <a:ext cx="10371084" cy="4743448"/>
          </a:xfrm>
        </p:spPr>
        <p:txBody>
          <a:bodyPr>
            <a:normAutofit/>
          </a:bodyPr>
          <a:lstStyle/>
          <a:p>
            <a:pPr marL="457200" indent="-457200">
              <a:lnSpc>
                <a:spcPct val="170000"/>
              </a:lnSpc>
              <a:buFont typeface="+mj-lt"/>
              <a:buAutoNum type="arabicPeriod"/>
            </a:pPr>
            <a:r>
              <a:rPr lang="en-US" dirty="0"/>
              <a:t>Sociology allows us to see the social world from many perspectives.</a:t>
            </a:r>
          </a:p>
          <a:p>
            <a:pPr marL="457200" indent="-457200">
              <a:lnSpc>
                <a:spcPct val="170000"/>
              </a:lnSpc>
              <a:buFont typeface="+mj-lt"/>
              <a:buAutoNum type="arabicPeriod"/>
            </a:pPr>
            <a:r>
              <a:rPr lang="en-US" dirty="0"/>
              <a:t>Sociology equips us with skills to assess the results of public-policy initiatives.</a:t>
            </a:r>
          </a:p>
          <a:p>
            <a:pPr marL="457200" indent="-457200">
              <a:lnSpc>
                <a:spcPct val="170000"/>
              </a:lnSpc>
              <a:buFont typeface="+mj-lt"/>
              <a:buAutoNum type="arabicPeriod"/>
            </a:pPr>
            <a:r>
              <a:rPr lang="en-US" dirty="0"/>
              <a:t>Sociology can provide us with self-enlightenment, or an increased sense of self-understanding. </a:t>
            </a:r>
          </a:p>
          <a:p>
            <a:pPr marL="457200" indent="-457200">
              <a:lnSpc>
                <a:spcPct val="170000"/>
              </a:lnSpc>
              <a:buFont typeface="+mj-lt"/>
              <a:buAutoNum type="arabicPeriod"/>
            </a:pPr>
            <a:r>
              <a:rPr lang="en-US" dirty="0"/>
              <a:t>Developing a sociological eye toward social problems and developing rigorous research skills opens many career doors.</a:t>
            </a:r>
          </a:p>
        </p:txBody>
      </p:sp>
    </p:spTree>
    <p:extLst>
      <p:ext uri="{BB962C8B-B14F-4D97-AF65-F5344CB8AC3E}">
        <p14:creationId xmlns:p14="http://schemas.microsoft.com/office/powerpoint/2010/main" val="3831618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D159-0540-2743-9558-4C26038A3FD9}"/>
              </a:ext>
            </a:extLst>
          </p:cNvPr>
          <p:cNvSpPr>
            <a:spLocks noGrp="1"/>
          </p:cNvSpPr>
          <p:nvPr>
            <p:ph type="title"/>
          </p:nvPr>
        </p:nvSpPr>
        <p:spPr/>
        <p:txBody>
          <a:bodyPr/>
          <a:lstStyle/>
          <a:p>
            <a:r>
              <a:rPr lang="en-US" dirty="0">
                <a:latin typeface="Calibri"/>
                <a:cs typeface="Calibri"/>
              </a:rPr>
              <a:t>Review Questions</a:t>
            </a:r>
            <a:endParaRPr lang="en-US" dirty="0"/>
          </a:p>
        </p:txBody>
      </p:sp>
    </p:spTree>
    <p:extLst>
      <p:ext uri="{BB962C8B-B14F-4D97-AF65-F5344CB8AC3E}">
        <p14:creationId xmlns:p14="http://schemas.microsoft.com/office/powerpoint/2010/main" val="3265109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Review Question #1</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lnSpcReduction="10000"/>
          </a:bodyPr>
          <a:lstStyle/>
          <a:p>
            <a:pPr>
              <a:lnSpc>
                <a:spcPct val="170000"/>
              </a:lnSpc>
            </a:pPr>
            <a:r>
              <a:rPr lang="en-US" dirty="0"/>
              <a:t>In sociology, studying the effects of the economic recession on a student’s ability to secure a job after graduation is a way of studying how ____ affects our lives.</a:t>
            </a:r>
          </a:p>
          <a:p>
            <a:pPr marL="457200" indent="-457200">
              <a:lnSpc>
                <a:spcPct val="170000"/>
              </a:lnSpc>
              <a:buFont typeface="+mj-lt"/>
              <a:buAutoNum type="alphaUcPeriod"/>
            </a:pPr>
            <a:r>
              <a:rPr lang="en-US" dirty="0"/>
              <a:t>the sociological imagination</a:t>
            </a:r>
          </a:p>
          <a:p>
            <a:pPr marL="457200" indent="-457200">
              <a:lnSpc>
                <a:spcPct val="170000"/>
              </a:lnSpc>
              <a:buFont typeface="+mj-lt"/>
              <a:buAutoNum type="alphaUcPeriod"/>
            </a:pPr>
            <a:r>
              <a:rPr lang="en-US" dirty="0"/>
              <a:t>our grades</a:t>
            </a:r>
          </a:p>
          <a:p>
            <a:pPr marL="457200" indent="-457200">
              <a:lnSpc>
                <a:spcPct val="170000"/>
              </a:lnSpc>
              <a:buFont typeface="+mj-lt"/>
              <a:buAutoNum type="alphaUcPeriod"/>
            </a:pPr>
            <a:r>
              <a:rPr lang="en-US" dirty="0"/>
              <a:t>social structure</a:t>
            </a:r>
          </a:p>
          <a:p>
            <a:pPr marL="457200" indent="-457200">
              <a:lnSpc>
                <a:spcPct val="170000"/>
              </a:lnSpc>
              <a:buFont typeface="+mj-lt"/>
              <a:buAutoNum type="alphaUcPeriod"/>
            </a:pPr>
            <a:r>
              <a:rPr lang="en-US" dirty="0"/>
              <a:t>our work ethic</a:t>
            </a:r>
          </a:p>
        </p:txBody>
      </p:sp>
    </p:spTree>
    <p:extLst>
      <p:ext uri="{BB962C8B-B14F-4D97-AF65-F5344CB8AC3E}">
        <p14:creationId xmlns:p14="http://schemas.microsoft.com/office/powerpoint/2010/main" val="2638288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Review Question #2</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lnSpcReduction="10000"/>
          </a:bodyPr>
          <a:lstStyle/>
          <a:p>
            <a:pPr>
              <a:lnSpc>
                <a:spcPct val="170000"/>
              </a:lnSpc>
            </a:pPr>
            <a:r>
              <a:rPr lang="en-US" dirty="0"/>
              <a:t>Many of the things we experience in life that seem to be completely natural, such as differences in behavior between men and women, are seen by sociologists to be examples of ____.</a:t>
            </a:r>
          </a:p>
          <a:p>
            <a:pPr marL="457200" indent="-457200">
              <a:lnSpc>
                <a:spcPct val="170000"/>
              </a:lnSpc>
              <a:buFont typeface="+mj-lt"/>
              <a:buAutoNum type="alphaUcPeriod"/>
            </a:pPr>
            <a:r>
              <a:rPr lang="en-US" dirty="0"/>
              <a:t>biology</a:t>
            </a:r>
          </a:p>
          <a:p>
            <a:pPr marL="457200" indent="-457200">
              <a:lnSpc>
                <a:spcPct val="170000"/>
              </a:lnSpc>
              <a:buFont typeface="+mj-lt"/>
              <a:buAutoNum type="alphaUcPeriod"/>
            </a:pPr>
            <a:r>
              <a:rPr lang="en-US" dirty="0"/>
              <a:t>social constructions</a:t>
            </a:r>
          </a:p>
          <a:p>
            <a:pPr marL="457200" indent="-457200">
              <a:lnSpc>
                <a:spcPct val="170000"/>
              </a:lnSpc>
              <a:buFont typeface="+mj-lt"/>
              <a:buAutoNum type="alphaUcPeriod"/>
            </a:pPr>
            <a:r>
              <a:rPr lang="en-US" dirty="0"/>
              <a:t>agency</a:t>
            </a:r>
          </a:p>
          <a:p>
            <a:pPr marL="457200" indent="-457200">
              <a:lnSpc>
                <a:spcPct val="170000"/>
              </a:lnSpc>
              <a:buFont typeface="+mj-lt"/>
              <a:buAutoNum type="alphaUcPeriod"/>
            </a:pPr>
            <a:r>
              <a:rPr lang="en-US" dirty="0"/>
              <a:t>division of labor</a:t>
            </a:r>
          </a:p>
        </p:txBody>
      </p:sp>
    </p:spTree>
    <p:extLst>
      <p:ext uri="{BB962C8B-B14F-4D97-AF65-F5344CB8AC3E}">
        <p14:creationId xmlns:p14="http://schemas.microsoft.com/office/powerpoint/2010/main" val="179856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Review Question #3</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fontScale="92500"/>
          </a:bodyPr>
          <a:lstStyle/>
          <a:p>
            <a:pPr>
              <a:lnSpc>
                <a:spcPct val="170000"/>
              </a:lnSpc>
            </a:pPr>
            <a:r>
              <a:rPr lang="en-US" dirty="0"/>
              <a:t>Some sociologists argue that the current problems in America’s inner cities—such as drugs, violence, and fatherless households—are the result of the disappearance of blue-collar jobs in the United States. What idea does this argument reflect?</a:t>
            </a:r>
          </a:p>
          <a:p>
            <a:pPr marL="457200" indent="-457200">
              <a:lnSpc>
                <a:spcPct val="170000"/>
              </a:lnSpc>
              <a:buFont typeface="+mj-lt"/>
              <a:buAutoNum type="alphaUcPeriod"/>
            </a:pPr>
            <a:r>
              <a:rPr lang="en-US" dirty="0"/>
              <a:t>social constraint</a:t>
            </a:r>
          </a:p>
          <a:p>
            <a:pPr marL="457200" indent="-457200">
              <a:lnSpc>
                <a:spcPct val="170000"/>
              </a:lnSpc>
              <a:buFont typeface="+mj-lt"/>
              <a:buAutoNum type="alphaUcPeriod"/>
            </a:pPr>
            <a:r>
              <a:rPr lang="en-US" dirty="0"/>
              <a:t>rationalization of economic life</a:t>
            </a:r>
          </a:p>
          <a:p>
            <a:pPr marL="457200" indent="-457200">
              <a:lnSpc>
                <a:spcPct val="170000"/>
              </a:lnSpc>
              <a:buFont typeface="+mj-lt"/>
              <a:buAutoNum type="alphaUcPeriod"/>
            </a:pPr>
            <a:r>
              <a:rPr lang="en-US" dirty="0"/>
              <a:t>distinctiveness of Western society</a:t>
            </a:r>
          </a:p>
          <a:p>
            <a:pPr marL="457200" indent="-457200">
              <a:lnSpc>
                <a:spcPct val="170000"/>
              </a:lnSpc>
              <a:buFont typeface="+mj-lt"/>
              <a:buAutoNum type="alphaUcPeriod"/>
            </a:pPr>
            <a:r>
              <a:rPr lang="en-US" dirty="0"/>
              <a:t>materialist conception of history</a:t>
            </a:r>
          </a:p>
        </p:txBody>
      </p:sp>
    </p:spTree>
    <p:extLst>
      <p:ext uri="{BB962C8B-B14F-4D97-AF65-F5344CB8AC3E}">
        <p14:creationId xmlns:p14="http://schemas.microsoft.com/office/powerpoint/2010/main" val="3259883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Review Question #4</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a:lnSpc>
                <a:spcPct val="170000"/>
              </a:lnSpc>
            </a:pPr>
            <a:r>
              <a:rPr lang="en-US" dirty="0"/>
              <a:t>A bureaucracy is a type of organization that depends on ____.</a:t>
            </a:r>
          </a:p>
          <a:p>
            <a:pPr marL="457200" indent="-457200">
              <a:lnSpc>
                <a:spcPct val="170000"/>
              </a:lnSpc>
              <a:buFont typeface="+mj-lt"/>
              <a:buAutoNum type="alphaUcPeriod"/>
            </a:pPr>
            <a:r>
              <a:rPr lang="en-US" dirty="0"/>
              <a:t>office buildings</a:t>
            </a:r>
          </a:p>
          <a:p>
            <a:pPr marL="457200" indent="-457200">
              <a:lnSpc>
                <a:spcPct val="170000"/>
              </a:lnSpc>
              <a:buFont typeface="+mj-lt"/>
              <a:buAutoNum type="alphaUcPeriod"/>
            </a:pPr>
            <a:r>
              <a:rPr lang="en-US" dirty="0"/>
              <a:t>the division of labor</a:t>
            </a:r>
          </a:p>
          <a:p>
            <a:pPr marL="457200" indent="-457200">
              <a:lnSpc>
                <a:spcPct val="170000"/>
              </a:lnSpc>
              <a:buFont typeface="+mj-lt"/>
              <a:buAutoNum type="alphaUcPeriod"/>
            </a:pPr>
            <a:r>
              <a:rPr lang="en-US" dirty="0"/>
              <a:t>social constraint</a:t>
            </a:r>
          </a:p>
          <a:p>
            <a:pPr marL="457200" indent="-457200">
              <a:lnSpc>
                <a:spcPct val="170000"/>
              </a:lnSpc>
              <a:buFont typeface="+mj-lt"/>
              <a:buAutoNum type="alphaUcPeriod"/>
            </a:pPr>
            <a:r>
              <a:rPr lang="en-US" dirty="0"/>
              <a:t>computer systems</a:t>
            </a:r>
          </a:p>
        </p:txBody>
      </p:sp>
    </p:spTree>
    <p:extLst>
      <p:ext uri="{BB962C8B-B14F-4D97-AF65-F5344CB8AC3E}">
        <p14:creationId xmlns:p14="http://schemas.microsoft.com/office/powerpoint/2010/main" val="145624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D159-0540-2743-9558-4C26038A3FD9}"/>
              </a:ext>
            </a:extLst>
          </p:cNvPr>
          <p:cNvSpPr>
            <a:spLocks noGrp="1"/>
          </p:cNvSpPr>
          <p:nvPr>
            <p:ph type="title"/>
          </p:nvPr>
        </p:nvSpPr>
        <p:spPr/>
        <p:txBody>
          <a:bodyPr/>
          <a:lstStyle/>
          <a:p>
            <a:r>
              <a:rPr lang="en-US" dirty="0"/>
              <a:t>1.1 Basic Concepts</a:t>
            </a:r>
          </a:p>
        </p:txBody>
      </p:sp>
    </p:spTree>
    <p:extLst>
      <p:ext uri="{BB962C8B-B14F-4D97-AF65-F5344CB8AC3E}">
        <p14:creationId xmlns:p14="http://schemas.microsoft.com/office/powerpoint/2010/main" val="695478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Review Question #5</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a:lnSpc>
                <a:spcPct val="170000"/>
              </a:lnSpc>
            </a:pPr>
            <a:r>
              <a:rPr lang="en-US" dirty="0"/>
              <a:t>The ability of individuals or members of a group to achieve aims or further their interests, even in the face of the resistance of others, is called ___.</a:t>
            </a:r>
          </a:p>
          <a:p>
            <a:pPr marL="457200" indent="-457200">
              <a:lnSpc>
                <a:spcPct val="170000"/>
              </a:lnSpc>
              <a:buFont typeface="+mj-lt"/>
              <a:buAutoNum type="alphaUcPeriod"/>
            </a:pPr>
            <a:r>
              <a:rPr lang="en-US" dirty="0"/>
              <a:t>determination</a:t>
            </a:r>
          </a:p>
          <a:p>
            <a:pPr marL="457200" indent="-457200">
              <a:lnSpc>
                <a:spcPct val="170000"/>
              </a:lnSpc>
              <a:buFont typeface="+mj-lt"/>
              <a:buAutoNum type="alphaUcPeriod"/>
            </a:pPr>
            <a:r>
              <a:rPr lang="en-US" dirty="0"/>
              <a:t>violence</a:t>
            </a:r>
          </a:p>
          <a:p>
            <a:pPr marL="457200" indent="-457200">
              <a:lnSpc>
                <a:spcPct val="170000"/>
              </a:lnSpc>
              <a:buFont typeface="+mj-lt"/>
              <a:buAutoNum type="alphaUcPeriod"/>
            </a:pPr>
            <a:r>
              <a:rPr lang="en-US" dirty="0"/>
              <a:t>power</a:t>
            </a:r>
          </a:p>
          <a:p>
            <a:pPr marL="457200" indent="-457200">
              <a:lnSpc>
                <a:spcPct val="170000"/>
              </a:lnSpc>
              <a:buFont typeface="+mj-lt"/>
              <a:buAutoNum type="alphaUcPeriod"/>
            </a:pPr>
            <a:r>
              <a:rPr lang="en-US" dirty="0"/>
              <a:t>ideology</a:t>
            </a:r>
          </a:p>
        </p:txBody>
      </p:sp>
    </p:spTree>
    <p:extLst>
      <p:ext uri="{BB962C8B-B14F-4D97-AF65-F5344CB8AC3E}">
        <p14:creationId xmlns:p14="http://schemas.microsoft.com/office/powerpoint/2010/main" val="3951783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Review Question #6</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lnSpcReduction="10000"/>
          </a:bodyPr>
          <a:lstStyle/>
          <a:p>
            <a:pPr>
              <a:lnSpc>
                <a:spcPct val="170000"/>
              </a:lnSpc>
            </a:pPr>
            <a:r>
              <a:rPr lang="en-US" dirty="0"/>
              <a:t>A study of university admissions that compares the impact of gender and social class on probability of admission before World War II and after World War II is an example of ___.</a:t>
            </a:r>
          </a:p>
          <a:p>
            <a:pPr marL="457200" indent="-457200">
              <a:lnSpc>
                <a:spcPct val="170000"/>
              </a:lnSpc>
              <a:buFont typeface="+mj-lt"/>
              <a:buAutoNum type="alphaUcPeriod"/>
            </a:pPr>
            <a:r>
              <a:rPr lang="en-US" dirty="0"/>
              <a:t>Marxism</a:t>
            </a:r>
          </a:p>
          <a:p>
            <a:pPr marL="457200" indent="-457200">
              <a:lnSpc>
                <a:spcPct val="170000"/>
              </a:lnSpc>
              <a:buFont typeface="+mj-lt"/>
              <a:buAutoNum type="alphaUcPeriod"/>
            </a:pPr>
            <a:r>
              <a:rPr lang="en-US" dirty="0"/>
              <a:t>macrosociology</a:t>
            </a:r>
          </a:p>
          <a:p>
            <a:pPr marL="457200" indent="-457200">
              <a:lnSpc>
                <a:spcPct val="170000"/>
              </a:lnSpc>
              <a:buFont typeface="+mj-lt"/>
              <a:buAutoNum type="alphaUcPeriod"/>
            </a:pPr>
            <a:r>
              <a:rPr lang="en-US" dirty="0"/>
              <a:t>functionalism</a:t>
            </a:r>
          </a:p>
          <a:p>
            <a:pPr marL="457200" indent="-457200">
              <a:lnSpc>
                <a:spcPct val="170000"/>
              </a:lnSpc>
              <a:buFont typeface="+mj-lt"/>
              <a:buAutoNum type="alphaUcPeriod"/>
            </a:pPr>
            <a:r>
              <a:rPr lang="en-US" dirty="0"/>
              <a:t>microsociology</a:t>
            </a:r>
          </a:p>
        </p:txBody>
      </p:sp>
    </p:spTree>
    <p:extLst>
      <p:ext uri="{BB962C8B-B14F-4D97-AF65-F5344CB8AC3E}">
        <p14:creationId xmlns:p14="http://schemas.microsoft.com/office/powerpoint/2010/main" val="3324716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D159-0540-2743-9558-4C26038A3FD9}"/>
              </a:ext>
            </a:extLst>
          </p:cNvPr>
          <p:cNvSpPr>
            <a:spLocks noGrp="1"/>
          </p:cNvSpPr>
          <p:nvPr>
            <p:ph type="title"/>
          </p:nvPr>
        </p:nvSpPr>
        <p:spPr/>
        <p:txBody>
          <a:bodyPr/>
          <a:lstStyle/>
          <a:p>
            <a:r>
              <a:rPr lang="en-US" dirty="0">
                <a:latin typeface="Calibri"/>
                <a:cs typeface="Calibri"/>
              </a:rPr>
              <a:t>Discussion Questions</a:t>
            </a:r>
            <a:endParaRPr lang="en-US" dirty="0"/>
          </a:p>
        </p:txBody>
      </p:sp>
    </p:spTree>
    <p:extLst>
      <p:ext uri="{BB962C8B-B14F-4D97-AF65-F5344CB8AC3E}">
        <p14:creationId xmlns:p14="http://schemas.microsoft.com/office/powerpoint/2010/main" val="1484083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Discussion Question #1</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Healthy older Americans often encounter exclusionary treatment when younger people assume they are feebleminded and thus overlook them for jobs they are fully capable of doing. How would functionalism and symbolic interactionism explain the dynamics of prejudice against the elderly?</a:t>
            </a:r>
          </a:p>
        </p:txBody>
      </p:sp>
    </p:spTree>
    <p:extLst>
      <p:ext uri="{BB962C8B-B14F-4D97-AF65-F5344CB8AC3E}">
        <p14:creationId xmlns:p14="http://schemas.microsoft.com/office/powerpoint/2010/main" val="10553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Discussion Question #2</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dirty="0"/>
              <a:t>Coffee drinking is a cultural fixture that says as much about us as it does about the bean itself. Coffee is more than a simple product designed to quench a person’s thirst and fend off drowsiness. Discuss five sociological features of coffee consumption that show its “sociological” nature.</a:t>
            </a:r>
          </a:p>
        </p:txBody>
      </p:sp>
    </p:spTree>
    <p:extLst>
      <p:ext uri="{BB962C8B-B14F-4D97-AF65-F5344CB8AC3E}">
        <p14:creationId xmlns:p14="http://schemas.microsoft.com/office/powerpoint/2010/main" val="34171839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0DFFD-8557-2342-87A9-643109E09269}"/>
              </a:ext>
            </a:extLst>
          </p:cNvPr>
          <p:cNvSpPr>
            <a:spLocks noGrp="1"/>
          </p:cNvSpPr>
          <p:nvPr>
            <p:ph type="title"/>
          </p:nvPr>
        </p:nvSpPr>
        <p:spPr/>
        <p:txBody>
          <a:bodyPr/>
          <a:lstStyle/>
          <a:p>
            <a:r>
              <a:rPr lang="en-US" dirty="0"/>
              <a:t>Credits</a:t>
            </a:r>
          </a:p>
        </p:txBody>
      </p:sp>
      <p:sp>
        <p:nvSpPr>
          <p:cNvPr id="3" name="Content Placeholder 2">
            <a:extLst>
              <a:ext uri="{FF2B5EF4-FFF2-40B4-BE49-F238E27FC236}">
                <a16:creationId xmlns:a16="http://schemas.microsoft.com/office/drawing/2014/main" id="{30C3B834-1E86-AF4D-9260-11EEF3497366}"/>
              </a:ext>
            </a:extLst>
          </p:cNvPr>
          <p:cNvSpPr>
            <a:spLocks noGrp="1"/>
          </p:cNvSpPr>
          <p:nvPr>
            <p:ph idx="1"/>
          </p:nvPr>
        </p:nvSpPr>
        <p:spPr>
          <a:xfrm>
            <a:off x="838200" y="1456791"/>
            <a:ext cx="10515600" cy="4755473"/>
          </a:xfrm>
        </p:spPr>
        <p:txBody>
          <a:bodyPr>
            <a:normAutofit/>
          </a:bodyPr>
          <a:lstStyle/>
          <a:p>
            <a:r>
              <a:rPr lang="en-US" sz="1500" dirty="0"/>
              <a:t>This concludes the Lecture PowerPoint presentation for Chapter 1 of </a:t>
            </a:r>
            <a:r>
              <a:rPr lang="en-US" sz="1500" i="1" dirty="0"/>
              <a:t>Introduction to Sociology</a:t>
            </a:r>
            <a:r>
              <a:rPr lang="en-US" sz="1500" dirty="0"/>
              <a:t>, 12</a:t>
            </a:r>
            <a:r>
              <a:rPr lang="en-US" sz="1500" baseline="30000" dirty="0"/>
              <a:t>th</a:t>
            </a:r>
            <a:r>
              <a:rPr lang="en-US" sz="1500" dirty="0"/>
              <a:t> Seagull Edition.</a:t>
            </a:r>
          </a:p>
          <a:p>
            <a:r>
              <a:rPr lang="en-US" sz="1500" dirty="0"/>
              <a:t>For more resources, please visit: </a:t>
            </a:r>
            <a:r>
              <a:rPr lang="en-US" sz="1500" dirty="0">
                <a:hlinkClick r:id="rId3"/>
              </a:rPr>
              <a:t>digital.wwnorton.com/introsoc12seagull</a:t>
            </a:r>
            <a:endParaRPr lang="en-US" sz="1500" dirty="0">
              <a:solidFill>
                <a:srgbClr val="2E445C"/>
              </a:solidFill>
            </a:endParaRPr>
          </a:p>
          <a:p>
            <a:endParaRPr lang="en-US" sz="1500" dirty="0">
              <a:solidFill>
                <a:srgbClr val="2E445C"/>
              </a:solidFill>
            </a:endParaRPr>
          </a:p>
          <a:p>
            <a:endParaRPr lang="en-US" sz="1500" dirty="0"/>
          </a:p>
        </p:txBody>
      </p:sp>
      <p:sp>
        <p:nvSpPr>
          <p:cNvPr id="5" name="Footer Placeholder 4">
            <a:extLst>
              <a:ext uri="{FF2B5EF4-FFF2-40B4-BE49-F238E27FC236}">
                <a16:creationId xmlns:a16="http://schemas.microsoft.com/office/drawing/2014/main" id="{87A0B567-0A5D-2A4B-AA6C-CFE70F911BDF}"/>
              </a:ext>
            </a:extLst>
          </p:cNvPr>
          <p:cNvSpPr>
            <a:spLocks noGrp="1"/>
          </p:cNvSpPr>
          <p:nvPr>
            <p:ph type="ftr" sz="quarter" idx="11"/>
          </p:nvPr>
        </p:nvSpPr>
        <p:spPr>
          <a:xfrm>
            <a:off x="673608" y="6496968"/>
            <a:ext cx="4114800" cy="365125"/>
          </a:xfrm>
        </p:spPr>
        <p:txBody>
          <a:bodyPr/>
          <a:lstStyle/>
          <a:p>
            <a:r>
              <a:rPr lang="en-US" dirty="0">
                <a:solidFill>
                  <a:srgbClr val="2E445C"/>
                </a:solidFill>
              </a:rPr>
              <a:t>Copyright © 2021 W. W. Norton &amp; Company</a:t>
            </a:r>
          </a:p>
          <a:p>
            <a:endParaRPr lang="en-US" dirty="0">
              <a:solidFill>
                <a:srgbClr val="2E445C"/>
              </a:solidFill>
            </a:endParaRPr>
          </a:p>
        </p:txBody>
      </p:sp>
    </p:spTree>
    <p:extLst>
      <p:ext uri="{BB962C8B-B14F-4D97-AF65-F5344CB8AC3E}">
        <p14:creationId xmlns:p14="http://schemas.microsoft.com/office/powerpoint/2010/main" val="1757574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Social Construction</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Social construction</a:t>
            </a:r>
            <a:r>
              <a:rPr lang="en-US" dirty="0"/>
              <a:t>: An idea or practice that a group of people agree exists. It is maintained over time by people taking its existence for granted.</a:t>
            </a:r>
          </a:p>
          <a:p>
            <a:pPr marL="457200" indent="-457200">
              <a:lnSpc>
                <a:spcPct val="170000"/>
              </a:lnSpc>
              <a:buFont typeface="Arial" panose="020B0604020202020204" pitchFamily="34" charset="0"/>
              <a:buChar char="•"/>
            </a:pPr>
            <a:r>
              <a:rPr lang="en-US" dirty="0"/>
              <a:t>Gender is one such construction.</a:t>
            </a:r>
          </a:p>
          <a:p>
            <a:pPr marL="1028700" lvl="1" indent="-457200">
              <a:lnSpc>
                <a:spcPct val="170000"/>
              </a:lnSpc>
              <a:buFont typeface="Arial" panose="020B0604020202020204" pitchFamily="34" charset="0"/>
              <a:buChar char="•"/>
            </a:pPr>
            <a:r>
              <a:rPr lang="en-US" dirty="0"/>
              <a:t>People interact with babies differently based on their sex. </a:t>
            </a:r>
          </a:p>
          <a:p>
            <a:pPr marL="1028700" lvl="1" indent="-457200">
              <a:lnSpc>
                <a:spcPct val="170000"/>
              </a:lnSpc>
              <a:buFont typeface="Arial" panose="020B0604020202020204" pitchFamily="34" charset="0"/>
              <a:buChar char="•"/>
            </a:pPr>
            <a:r>
              <a:rPr lang="en-US" dirty="0"/>
              <a:t>These interactions teach children what is considered traditionally “masculine” and “feminine,” and they incorporate these norms into their behavior as they start to occupy the role of “boy” or “girl.”</a:t>
            </a:r>
          </a:p>
        </p:txBody>
      </p:sp>
    </p:spTree>
    <p:extLst>
      <p:ext uri="{BB962C8B-B14F-4D97-AF65-F5344CB8AC3E}">
        <p14:creationId xmlns:p14="http://schemas.microsoft.com/office/powerpoint/2010/main" val="3767954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Social Order</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vert="horz" lIns="91440" tIns="45720" rIns="91440" bIns="45720" rtlCol="0" anchor="t">
            <a:normAutofit lnSpcReduction="10000"/>
          </a:bodyPr>
          <a:lstStyle/>
          <a:p>
            <a:pPr marL="457200" indent="-457200">
              <a:lnSpc>
                <a:spcPct val="170000"/>
              </a:lnSpc>
              <a:buFont typeface="Arial" panose="020B0604020202020204" pitchFamily="34" charset="0"/>
              <a:buChar char="•"/>
            </a:pPr>
            <a:r>
              <a:rPr lang="en-US" dirty="0"/>
              <a:t>There are many instances of social order that make society run smoothly, such as students quietly sitting in a classroom during a lecture.</a:t>
            </a:r>
          </a:p>
          <a:p>
            <a:pPr marL="457200" indent="-457200">
              <a:lnSpc>
                <a:spcPct val="170000"/>
              </a:lnSpc>
              <a:buFont typeface="Arial" panose="020B0604020202020204" pitchFamily="34" charset="0"/>
              <a:buChar char="•"/>
            </a:pPr>
            <a:r>
              <a:rPr lang="en-US" dirty="0"/>
              <a:t>Sociologists have offered several explanations for social order:</a:t>
            </a:r>
          </a:p>
          <a:p>
            <a:pPr marL="1028700" lvl="1" indent="-457200">
              <a:lnSpc>
                <a:spcPct val="170000"/>
              </a:lnSpc>
              <a:buFont typeface="Arial" panose="020B0604020202020204" pitchFamily="34" charset="0"/>
              <a:buChar char="•"/>
            </a:pPr>
            <a:r>
              <a:rPr lang="en-US" dirty="0"/>
              <a:t>It is the most rational choice.</a:t>
            </a:r>
          </a:p>
          <a:p>
            <a:pPr marL="1028700" lvl="1" indent="-457200">
              <a:lnSpc>
                <a:spcPct val="170000"/>
              </a:lnSpc>
              <a:buFont typeface="Arial" panose="020B0604020202020204" pitchFamily="34" charset="0"/>
              <a:buChar char="•"/>
            </a:pPr>
            <a:r>
              <a:rPr lang="en-US" dirty="0">
                <a:cs typeface="Calibri"/>
              </a:rPr>
              <a:t>It is the result of norms internalized through socialization.</a:t>
            </a:r>
          </a:p>
          <a:p>
            <a:pPr marL="1028700" lvl="1" indent="-457200">
              <a:lnSpc>
                <a:spcPct val="170000"/>
              </a:lnSpc>
              <a:buFont typeface="Arial" panose="020B0604020202020204" pitchFamily="34" charset="0"/>
              <a:buChar char="•"/>
            </a:pPr>
            <a:r>
              <a:rPr lang="en-US" dirty="0"/>
              <a:t>It is a product of beliefs and values.</a:t>
            </a:r>
          </a:p>
          <a:p>
            <a:pPr marL="457200" indent="-457200">
              <a:lnSpc>
                <a:spcPct val="170000"/>
              </a:lnSpc>
              <a:buFont typeface="Arial" panose="020B0604020202020204" pitchFamily="34" charset="0"/>
              <a:buChar char="•"/>
            </a:pPr>
            <a:r>
              <a:rPr lang="en-US" dirty="0"/>
              <a:t>We will explore the second explanation further.</a:t>
            </a:r>
          </a:p>
        </p:txBody>
      </p:sp>
    </p:spTree>
    <p:extLst>
      <p:ext uri="{BB962C8B-B14F-4D97-AF65-F5344CB8AC3E}">
        <p14:creationId xmlns:p14="http://schemas.microsoft.com/office/powerpoint/2010/main" val="3657316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F7F0-B9C7-6744-ABC7-0DD3BB51A428}"/>
              </a:ext>
            </a:extLst>
          </p:cNvPr>
          <p:cNvSpPr>
            <a:spLocks noGrp="1"/>
          </p:cNvSpPr>
          <p:nvPr>
            <p:ph type="title"/>
          </p:nvPr>
        </p:nvSpPr>
        <p:spPr/>
        <p:txBody>
          <a:bodyPr/>
          <a:lstStyle/>
          <a:p>
            <a:r>
              <a:rPr lang="en-US" dirty="0"/>
              <a:t>Socialization</a:t>
            </a:r>
          </a:p>
        </p:txBody>
      </p:sp>
      <p:sp>
        <p:nvSpPr>
          <p:cNvPr id="3" name="Content Placeholder 2">
            <a:extLst>
              <a:ext uri="{FF2B5EF4-FFF2-40B4-BE49-F238E27FC236}">
                <a16:creationId xmlns:a16="http://schemas.microsoft.com/office/drawing/2014/main" id="{E5214502-DB3D-3944-A435-D86EB02849CE}"/>
              </a:ext>
            </a:extLst>
          </p:cNvPr>
          <p:cNvSpPr>
            <a:spLocks noGrp="1"/>
          </p:cNvSpPr>
          <p:nvPr>
            <p:ph idx="1"/>
          </p:nvPr>
        </p:nvSpPr>
        <p:spPr>
          <a:xfrm>
            <a:off x="838199" y="1456791"/>
            <a:ext cx="10515599" cy="4755473"/>
          </a:xfrm>
        </p:spPr>
        <p:txBody>
          <a:bodyPr>
            <a:normAutofit/>
          </a:bodyPr>
          <a:lstStyle/>
          <a:p>
            <a:pPr marL="457200" indent="-457200">
              <a:lnSpc>
                <a:spcPct val="170000"/>
              </a:lnSpc>
              <a:buFont typeface="Arial" panose="020B0604020202020204" pitchFamily="34" charset="0"/>
              <a:buChar char="•"/>
            </a:pPr>
            <a:r>
              <a:rPr lang="en-US" b="1" dirty="0"/>
              <a:t>Socialization</a:t>
            </a:r>
            <a:r>
              <a:rPr lang="en-US" dirty="0"/>
              <a:t>: The social processes through which children develop an awareness of social norms and values and achieve a distinct sense of self. </a:t>
            </a:r>
          </a:p>
          <a:p>
            <a:pPr marL="457200" indent="-457200">
              <a:lnSpc>
                <a:spcPct val="170000"/>
              </a:lnSpc>
              <a:buFont typeface="Arial" panose="020B0604020202020204" pitchFamily="34" charset="0"/>
              <a:buChar char="•"/>
            </a:pPr>
            <a:r>
              <a:rPr lang="en-US" dirty="0"/>
              <a:t>Although socialization processes are particularly significant in infancy and childhood, they continue to some degree throughout life. </a:t>
            </a:r>
          </a:p>
          <a:p>
            <a:pPr marL="457200" indent="-457200">
              <a:lnSpc>
                <a:spcPct val="170000"/>
              </a:lnSpc>
              <a:buFont typeface="Arial" panose="020B0604020202020204" pitchFamily="34" charset="0"/>
              <a:buChar char="•"/>
            </a:pPr>
            <a:r>
              <a:rPr lang="en-US" dirty="0"/>
              <a:t>No individuals are immune from the reactions of others around them, which influence and modify their behavior at all phases of the life course.</a:t>
            </a:r>
          </a:p>
        </p:txBody>
      </p:sp>
    </p:spTree>
    <p:extLst>
      <p:ext uri="{BB962C8B-B14F-4D97-AF65-F5344CB8AC3E}">
        <p14:creationId xmlns:p14="http://schemas.microsoft.com/office/powerpoint/2010/main" val="3118599228"/>
      </p:ext>
    </p:extLst>
  </p:cSld>
  <p:clrMapOvr>
    <a:masterClrMapping/>
  </p:clrMapOvr>
</p:sld>
</file>

<file path=ppt/theme/theme1.xml><?xml version="1.0" encoding="utf-8"?>
<a:theme xmlns:a="http://schemas.openxmlformats.org/drawingml/2006/main" name="Office Theme">
  <a:themeElements>
    <a:clrScheme name="W W Norton Template">
      <a:dk1>
        <a:srgbClr val="202020"/>
      </a:dk1>
      <a:lt1>
        <a:srgbClr val="F5F5F5"/>
      </a:lt1>
      <a:dk2>
        <a:srgbClr val="232323"/>
      </a:dk2>
      <a:lt2>
        <a:srgbClr val="E7E6E6"/>
      </a:lt2>
      <a:accent1>
        <a:srgbClr val="0096D5"/>
      </a:accent1>
      <a:accent2>
        <a:srgbClr val="ED7D31"/>
      </a:accent2>
      <a:accent3>
        <a:srgbClr val="A5A5A5"/>
      </a:accent3>
      <a:accent4>
        <a:srgbClr val="FFC000"/>
      </a:accent4>
      <a:accent5>
        <a:srgbClr val="4472C4"/>
      </a:accent5>
      <a:accent6>
        <a:srgbClr val="AD0011"/>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9" id="{6CD263B2-6B1B-BA4F-BE2F-7A476DCA93DD}" vid="{C9A31083-7057-8245-8BA8-654C8FDD24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CF75057A451243B61249C659555D69" ma:contentTypeVersion="11" ma:contentTypeDescription="Create a new document." ma:contentTypeScope="" ma:versionID="5cbd74a7eb72c4735b33ad34ff44e244">
  <xsd:schema xmlns:xsd="http://www.w3.org/2001/XMLSchema" xmlns:xs="http://www.w3.org/2001/XMLSchema" xmlns:p="http://schemas.microsoft.com/office/2006/metadata/properties" xmlns:ns2="29ca783f-912f-46f6-9cfa-2563059d0a6e" xmlns:ns3="f0d571e2-a21b-4bf5-a161-9831ace2758b" targetNamespace="http://schemas.microsoft.com/office/2006/metadata/properties" ma:root="true" ma:fieldsID="cedfad670db86fae6d23e0c4ae4d65be" ns2:_="" ns3:_="">
    <xsd:import namespace="29ca783f-912f-46f6-9cfa-2563059d0a6e"/>
    <xsd:import namespace="f0d571e2-a21b-4bf5-a161-9831ace2758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ca783f-912f-46f6-9cfa-2563059d0a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d571e2-a21b-4bf5-a161-9831ace2758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0D516B-D88A-4671-AE94-A4D3FA882D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ca783f-912f-46f6-9cfa-2563059d0a6e"/>
    <ds:schemaRef ds:uri="f0d571e2-a21b-4bf5-a161-9831ace275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332659-9D1A-4844-8876-A4831ABE793A}">
  <ds:schemaRefs>
    <ds:schemaRef ds:uri="http://schemas.microsoft.com/sharepoint/v3/contenttype/forms"/>
  </ds:schemaRefs>
</ds:datastoreItem>
</file>

<file path=customXml/itemProps3.xml><?xml version="1.0" encoding="utf-8"?>
<ds:datastoreItem xmlns:ds="http://schemas.openxmlformats.org/officeDocument/2006/customXml" ds:itemID="{EADBDC9A-BAC4-4C06-8B56-FBFDBADF32C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WW Norton PowerPoint Template</Template>
  <TotalTime>1414</TotalTime>
  <Words>3931</Words>
  <Application>Microsoft Office PowerPoint</Application>
  <PresentationFormat>Widescreen</PresentationFormat>
  <Paragraphs>322</Paragraphs>
  <Slides>65</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Cambria</vt:lpstr>
      <vt:lpstr>Times New Roman</vt:lpstr>
      <vt:lpstr>Office Theme</vt:lpstr>
      <vt:lpstr>CHAPTER 1</vt:lpstr>
      <vt:lpstr>Learning Objectives (1 of 2)</vt:lpstr>
      <vt:lpstr>Learning Objectives (2 of 2)</vt:lpstr>
      <vt:lpstr>What Is Sociology?</vt:lpstr>
      <vt:lpstr>The Sociological Imagination</vt:lpstr>
      <vt:lpstr>1.1 Basic Concepts</vt:lpstr>
      <vt:lpstr>Social Construction</vt:lpstr>
      <vt:lpstr>Social Order</vt:lpstr>
      <vt:lpstr>Socialization</vt:lpstr>
      <vt:lpstr>Agency and Structure</vt:lpstr>
      <vt:lpstr>Social Change</vt:lpstr>
      <vt:lpstr>Social Change</vt:lpstr>
      <vt:lpstr>1.2 The Development of Sociological Thinking</vt:lpstr>
      <vt:lpstr>Auguste Comte</vt:lpstr>
      <vt:lpstr>Sociology as a Science</vt:lpstr>
      <vt:lpstr>Émile Durkheim</vt:lpstr>
      <vt:lpstr>Organic Solidarity</vt:lpstr>
      <vt:lpstr>Social Constraint</vt:lpstr>
      <vt:lpstr>Division of Labor</vt:lpstr>
      <vt:lpstr>Anomie</vt:lpstr>
      <vt:lpstr>Karl Marx</vt:lpstr>
      <vt:lpstr>Capitalism</vt:lpstr>
      <vt:lpstr>Post-Capitalism</vt:lpstr>
      <vt:lpstr>Max Weber</vt:lpstr>
      <vt:lpstr>Bureaucracy</vt:lpstr>
      <vt:lpstr>Harriet Martineau</vt:lpstr>
      <vt:lpstr>Martineau’s Insights (1 of 2)</vt:lpstr>
      <vt:lpstr>Martineau’s Insights (2 of 2)</vt:lpstr>
      <vt:lpstr>W. E. B. Du Bois</vt:lpstr>
      <vt:lpstr>Double Consciousness</vt:lpstr>
      <vt:lpstr>Race Relations</vt:lpstr>
      <vt:lpstr>Understanding the Modern World: The Sociological Debate</vt:lpstr>
      <vt:lpstr>1.3 Modern Theoretical Approaches</vt:lpstr>
      <vt:lpstr>Symbolic Interactionism (1 of 2)</vt:lpstr>
      <vt:lpstr>Symbolic Interactionism (2 of 2)</vt:lpstr>
      <vt:lpstr>Functionalism</vt:lpstr>
      <vt:lpstr>Merton’s Functions</vt:lpstr>
      <vt:lpstr>Limitations of Functionalism</vt:lpstr>
      <vt:lpstr>Conflict Theories</vt:lpstr>
      <vt:lpstr>Marxism</vt:lpstr>
      <vt:lpstr>Power</vt:lpstr>
      <vt:lpstr>Ideologies</vt:lpstr>
      <vt:lpstr>Feminist Theory</vt:lpstr>
      <vt:lpstr>Feminism (1 of 2)</vt:lpstr>
      <vt:lpstr>Feminism (2 of 2)</vt:lpstr>
      <vt:lpstr>Rational Choice Theory</vt:lpstr>
      <vt:lpstr>Postmodern Theory</vt:lpstr>
      <vt:lpstr>Jean Baudrillard</vt:lpstr>
      <vt:lpstr>Theoretical Thinking in Sociology</vt:lpstr>
      <vt:lpstr>Scales of Theoretical Thinking</vt:lpstr>
      <vt:lpstr>Diversity in Theoretical Thinking</vt:lpstr>
      <vt:lpstr>Levels of Analysis</vt:lpstr>
      <vt:lpstr>1.4 How Can Sociology Help Us?</vt:lpstr>
      <vt:lpstr>How Can Sociology Help Us?</vt:lpstr>
      <vt:lpstr>Review Questions</vt:lpstr>
      <vt:lpstr>Review Question #1</vt:lpstr>
      <vt:lpstr>Review Question #2</vt:lpstr>
      <vt:lpstr>Review Question #3</vt:lpstr>
      <vt:lpstr>Review Question #4</vt:lpstr>
      <vt:lpstr>Review Question #5</vt:lpstr>
      <vt:lpstr>Review Question #6</vt:lpstr>
      <vt:lpstr>Discussion Questions</vt:lpstr>
      <vt:lpstr>Discussion Question #1</vt:lpstr>
      <vt:lpstr>Discussion Question #2</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Microsoft Office User</dc:creator>
  <cp:lastModifiedBy>Mahi Verma</cp:lastModifiedBy>
  <cp:revision>105</cp:revision>
  <dcterms:created xsi:type="dcterms:W3CDTF">2018-04-24T18:59:31Z</dcterms:created>
  <dcterms:modified xsi:type="dcterms:W3CDTF">2023-02-23T07:57:34Z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0x010100F0CF75057A451243B61249C659555D69</vt:lpwstr>
  </property>
</Properties>
</file>